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2" r:id="rId14"/>
    <p:sldId id="271"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286598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58927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079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30202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240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412417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2598707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20560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115165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03037A-5E34-49EE-AC30-07B3E1B92D70}" type="datetimeFigureOut">
              <a:rPr lang="en-AU" smtClean="0"/>
              <a:t>31/05/2021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138232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03037A-5E34-49EE-AC30-07B3E1B92D70}" type="datetimeFigureOut">
              <a:rPr lang="en-AU" smtClean="0"/>
              <a:t>31/05/2021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73292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03037A-5E34-49EE-AC30-07B3E1B92D70}" type="datetimeFigureOut">
              <a:rPr lang="en-AU" smtClean="0"/>
              <a:t>31/05/2021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220897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03037A-5E34-49EE-AC30-07B3E1B92D70}" type="datetimeFigureOut">
              <a:rPr lang="en-AU" smtClean="0"/>
              <a:t>31/05/2021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97030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3037A-5E34-49EE-AC30-07B3E1B92D70}" type="datetimeFigureOut">
              <a:rPr lang="en-AU" smtClean="0"/>
              <a:t>31/05/2021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334794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03037A-5E34-49EE-AC30-07B3E1B92D70}" type="datetimeFigureOut">
              <a:rPr lang="en-AU" smtClean="0"/>
              <a:t>31/05/2021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682EEA-E4E7-43C5-B822-AAE3B65FD88D}" type="slidenum">
              <a:rPr lang="en-AU" smtClean="0"/>
              <a:t>‹#›</a:t>
            </a:fld>
            <a:endParaRPr lang="en-AU"/>
          </a:p>
        </p:txBody>
      </p:sp>
    </p:spTree>
    <p:extLst>
      <p:ext uri="{BB962C8B-B14F-4D97-AF65-F5344CB8AC3E}">
        <p14:creationId xmlns:p14="http://schemas.microsoft.com/office/powerpoint/2010/main" val="32343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682EEA-E4E7-43C5-B822-AAE3B65FD88D}" type="slidenum">
              <a:rPr lang="en-AU" smtClean="0"/>
              <a:t>‹#›</a:t>
            </a:fld>
            <a:endParaRPr lang="en-AU"/>
          </a:p>
        </p:txBody>
      </p:sp>
      <p:sp>
        <p:nvSpPr>
          <p:cNvPr id="5" name="Date Placeholder 4"/>
          <p:cNvSpPr>
            <a:spLocks noGrp="1"/>
          </p:cNvSpPr>
          <p:nvPr>
            <p:ph type="dt" sz="half" idx="10"/>
          </p:nvPr>
        </p:nvSpPr>
        <p:spPr/>
        <p:txBody>
          <a:bodyPr/>
          <a:lstStyle/>
          <a:p>
            <a:fld id="{E503037A-5E34-49EE-AC30-07B3E1B92D70}" type="datetimeFigureOut">
              <a:rPr lang="en-AU" smtClean="0"/>
              <a:t>31/05/2021</a:t>
            </a:fld>
            <a:endParaRPr lang="en-AU"/>
          </a:p>
        </p:txBody>
      </p:sp>
    </p:spTree>
    <p:extLst>
      <p:ext uri="{BB962C8B-B14F-4D97-AF65-F5344CB8AC3E}">
        <p14:creationId xmlns:p14="http://schemas.microsoft.com/office/powerpoint/2010/main" val="372148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03037A-5E34-49EE-AC30-07B3E1B92D70}" type="datetimeFigureOut">
              <a:rPr lang="en-AU" smtClean="0"/>
              <a:t>31/05/2021</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682EEA-E4E7-43C5-B822-AAE3B65FD88D}" type="slidenum">
              <a:rPr lang="en-AU" smtClean="0"/>
              <a:t>‹#›</a:t>
            </a:fld>
            <a:endParaRPr lang="en-AU"/>
          </a:p>
        </p:txBody>
      </p:sp>
    </p:spTree>
    <p:extLst>
      <p:ext uri="{BB962C8B-B14F-4D97-AF65-F5344CB8AC3E}">
        <p14:creationId xmlns:p14="http://schemas.microsoft.com/office/powerpoint/2010/main" val="32743056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Aesthetic Qualities</a:t>
            </a:r>
            <a:endParaRPr lang="en-AU" dirty="0"/>
          </a:p>
        </p:txBody>
      </p:sp>
      <p:sp>
        <p:nvSpPr>
          <p:cNvPr id="3" name="Subtitle 2"/>
          <p:cNvSpPr>
            <a:spLocks noGrp="1"/>
          </p:cNvSpPr>
          <p:nvPr>
            <p:ph type="subTitle" idx="1"/>
          </p:nvPr>
        </p:nvSpPr>
        <p:spPr/>
        <p:txBody>
          <a:bodyPr/>
          <a:lstStyle/>
          <a:p>
            <a:r>
              <a:rPr lang="en-AU" dirty="0" smtClean="0"/>
              <a:t>Miss Khoury</a:t>
            </a:r>
            <a:endParaRPr lang="en-AU" dirty="0"/>
          </a:p>
        </p:txBody>
      </p:sp>
    </p:spTree>
    <p:extLst>
      <p:ext uri="{BB962C8B-B14F-4D97-AF65-F5344CB8AC3E}">
        <p14:creationId xmlns:p14="http://schemas.microsoft.com/office/powerpoint/2010/main" val="16661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write about aesthetic qualities</a:t>
            </a:r>
            <a:endParaRPr lang="en-AU" dirty="0"/>
          </a:p>
        </p:txBody>
      </p:sp>
      <p:sp>
        <p:nvSpPr>
          <p:cNvPr id="3" name="Content Placeholder 2"/>
          <p:cNvSpPr>
            <a:spLocks noGrp="1"/>
          </p:cNvSpPr>
          <p:nvPr>
            <p:ph idx="1"/>
          </p:nvPr>
        </p:nvSpPr>
        <p:spPr>
          <a:xfrm>
            <a:off x="677333" y="1270000"/>
            <a:ext cx="9759890" cy="5143863"/>
          </a:xfrm>
        </p:spPr>
        <p:txBody>
          <a:bodyPr>
            <a:normAutofit fontScale="92500" lnSpcReduction="10000"/>
          </a:bodyPr>
          <a:lstStyle/>
          <a:p>
            <a:r>
              <a:rPr lang="en-AU" dirty="0" smtClean="0"/>
              <a:t>LOW/ SIMPLE EXPLANATION:</a:t>
            </a:r>
          </a:p>
          <a:p>
            <a:endParaRPr lang="en-AU" dirty="0"/>
          </a:p>
          <a:p>
            <a:r>
              <a:rPr lang="en-AU" dirty="0" smtClean="0"/>
              <a:t>Identify what you’re talking about:</a:t>
            </a:r>
          </a:p>
          <a:p>
            <a:r>
              <a:rPr lang="en-AU" dirty="0" smtClean="0"/>
              <a:t>1a- </a:t>
            </a:r>
            <a:r>
              <a:rPr lang="en-AU" dirty="0" smtClean="0">
                <a:solidFill>
                  <a:srgbClr val="0070C0"/>
                </a:solidFill>
              </a:rPr>
              <a:t>Identify the aesthetic qualities </a:t>
            </a:r>
            <a:r>
              <a:rPr lang="en-AU" dirty="0" smtClean="0"/>
              <a:t>and</a:t>
            </a:r>
          </a:p>
          <a:p>
            <a:r>
              <a:rPr lang="en-AU" dirty="0" smtClean="0"/>
              <a:t>1b- </a:t>
            </a:r>
            <a:r>
              <a:rPr lang="en-AU" dirty="0" smtClean="0">
                <a:solidFill>
                  <a:srgbClr val="FF0000"/>
                </a:solidFill>
              </a:rPr>
              <a:t>discuss the main art elements </a:t>
            </a:r>
            <a:r>
              <a:rPr lang="en-AU" dirty="0" smtClean="0"/>
              <a:t>(and principles)</a:t>
            </a:r>
          </a:p>
          <a:p>
            <a:endParaRPr lang="en-AU" dirty="0"/>
          </a:p>
          <a:p>
            <a:r>
              <a:rPr lang="en-AU" dirty="0" smtClean="0"/>
              <a:t>The </a:t>
            </a:r>
            <a:r>
              <a:rPr lang="en-AU" dirty="0" smtClean="0">
                <a:solidFill>
                  <a:srgbClr val="0070C0"/>
                </a:solidFill>
              </a:rPr>
              <a:t>bright, cheerful aesthetic quality </a:t>
            </a:r>
            <a:r>
              <a:rPr lang="en-AU" dirty="0" smtClean="0"/>
              <a:t>is created by the use of </a:t>
            </a:r>
            <a:r>
              <a:rPr lang="en-AU" dirty="0" smtClean="0">
                <a:solidFill>
                  <a:srgbClr val="FF0000"/>
                </a:solidFill>
              </a:rPr>
              <a:t>primary and secondary colours and soft curving shapes.</a:t>
            </a:r>
          </a:p>
          <a:p>
            <a:endParaRPr lang="en-AU" dirty="0"/>
          </a:p>
          <a:p>
            <a:r>
              <a:rPr lang="en-AU" dirty="0" smtClean="0"/>
              <a:t>The artwork has a </a:t>
            </a:r>
            <a:r>
              <a:rPr lang="en-AU" dirty="0" smtClean="0">
                <a:solidFill>
                  <a:srgbClr val="0070C0"/>
                </a:solidFill>
              </a:rPr>
              <a:t>gloomy, threatening quality</a:t>
            </a:r>
            <a:r>
              <a:rPr lang="en-AU" dirty="0" smtClean="0"/>
              <a:t> created by the use of </a:t>
            </a:r>
            <a:r>
              <a:rPr lang="en-AU" dirty="0" smtClean="0">
                <a:solidFill>
                  <a:srgbClr val="FF0000"/>
                </a:solidFill>
              </a:rPr>
              <a:t>dark tertiary colours and dramatic changes in tone.</a:t>
            </a:r>
          </a:p>
          <a:p>
            <a:endParaRPr lang="en-AU" dirty="0">
              <a:solidFill>
                <a:schemeClr val="tx1"/>
              </a:solidFill>
            </a:endParaRPr>
          </a:p>
          <a:p>
            <a:r>
              <a:rPr lang="en-AU" dirty="0" smtClean="0">
                <a:solidFill>
                  <a:schemeClr val="tx1"/>
                </a:solidFill>
              </a:rPr>
              <a:t>This can also be written in reverse, almost like a cause and effect:</a:t>
            </a:r>
          </a:p>
          <a:p>
            <a:r>
              <a:rPr lang="en-AU" dirty="0" smtClean="0">
                <a:solidFill>
                  <a:srgbClr val="FF0000"/>
                </a:solidFill>
              </a:rPr>
              <a:t>The artist used warm colours              </a:t>
            </a:r>
            <a:r>
              <a:rPr lang="en-AU" dirty="0" smtClean="0">
                <a:solidFill>
                  <a:schemeClr val="tx1"/>
                </a:solidFill>
              </a:rPr>
              <a:t>to</a:t>
            </a:r>
            <a:r>
              <a:rPr lang="en-AU" dirty="0" smtClean="0">
                <a:solidFill>
                  <a:srgbClr val="FF0000"/>
                </a:solidFill>
              </a:rPr>
              <a:t>                </a:t>
            </a:r>
            <a:r>
              <a:rPr lang="en-AU" dirty="0" smtClean="0">
                <a:solidFill>
                  <a:srgbClr val="0070C0"/>
                </a:solidFill>
              </a:rPr>
              <a:t>convey a positive and happy feeling.</a:t>
            </a:r>
          </a:p>
          <a:p>
            <a:pPr marL="0" indent="0">
              <a:buNone/>
            </a:pPr>
            <a:r>
              <a:rPr lang="en-AU" dirty="0" smtClean="0">
                <a:solidFill>
                  <a:srgbClr val="FF0000"/>
                </a:solidFill>
              </a:rPr>
              <a:t>                 CAUSE                                 </a:t>
            </a:r>
            <a:r>
              <a:rPr lang="en-AU" dirty="0" smtClean="0">
                <a:solidFill>
                  <a:schemeClr val="tx1"/>
                </a:solidFill>
              </a:rPr>
              <a:t>(link)                                </a:t>
            </a:r>
            <a:r>
              <a:rPr lang="en-AU" dirty="0" smtClean="0">
                <a:solidFill>
                  <a:srgbClr val="0070C0"/>
                </a:solidFill>
              </a:rPr>
              <a:t>EFFECT</a:t>
            </a:r>
          </a:p>
          <a:p>
            <a:endParaRPr lang="en-AU" dirty="0"/>
          </a:p>
        </p:txBody>
      </p:sp>
    </p:spTree>
    <p:extLst>
      <p:ext uri="{BB962C8B-B14F-4D97-AF65-F5344CB8AC3E}">
        <p14:creationId xmlns:p14="http://schemas.microsoft.com/office/powerpoint/2010/main" val="567906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More advanced discussion:</a:t>
            </a:r>
            <a:endParaRPr lang="en-AU" dirty="0"/>
          </a:p>
        </p:txBody>
      </p:sp>
      <p:sp>
        <p:nvSpPr>
          <p:cNvPr id="3" name="Content Placeholder 2"/>
          <p:cNvSpPr>
            <a:spLocks noGrp="1"/>
          </p:cNvSpPr>
          <p:nvPr>
            <p:ph idx="1"/>
          </p:nvPr>
        </p:nvSpPr>
        <p:spPr>
          <a:xfrm>
            <a:off x="677333" y="1794829"/>
            <a:ext cx="9485569" cy="4710474"/>
          </a:xfrm>
        </p:spPr>
        <p:txBody>
          <a:bodyPr>
            <a:noAutofit/>
          </a:bodyPr>
          <a:lstStyle/>
          <a:p>
            <a:r>
              <a:rPr lang="en-AU" sz="2000" dirty="0" smtClean="0">
                <a:latin typeface="Arial" panose="020B0604020202020204" pitchFamily="34" charset="0"/>
                <a:cs typeface="Arial" panose="020B0604020202020204" pitchFamily="34" charset="0"/>
              </a:rPr>
              <a:t>A more advanced sentence justifies your answer more fully by explaining the effect of the art elements in more details This usually involves describing the art principles.</a:t>
            </a:r>
          </a:p>
          <a:p>
            <a:r>
              <a:rPr lang="en-AU" sz="2000" dirty="0" smtClean="0">
                <a:latin typeface="Arial" panose="020B0604020202020204" pitchFamily="34" charset="0"/>
                <a:cs typeface="Arial" panose="020B0604020202020204" pitchFamily="34" charset="0"/>
              </a:rPr>
              <a:t>Sentence structure may be: “</a:t>
            </a:r>
            <a:r>
              <a:rPr lang="en-AU" sz="2000" dirty="0" smtClean="0">
                <a:solidFill>
                  <a:srgbClr val="FF0000"/>
                </a:solidFill>
                <a:latin typeface="Arial" panose="020B0604020202020204" pitchFamily="34" charset="0"/>
                <a:cs typeface="Arial" panose="020B0604020202020204" pitchFamily="34" charset="0"/>
              </a:rPr>
              <a:t>cause</a:t>
            </a:r>
            <a:r>
              <a:rPr lang="en-AU" sz="2000" dirty="0" smtClean="0">
                <a:latin typeface="Arial" panose="020B0604020202020204" pitchFamily="34" charset="0"/>
                <a:cs typeface="Arial" panose="020B0604020202020204" pitchFamily="34" charset="0"/>
              </a:rPr>
              <a:t> makes the </a:t>
            </a:r>
            <a:r>
              <a:rPr lang="en-AU" sz="2000" dirty="0" smtClean="0">
                <a:solidFill>
                  <a:srgbClr val="0070C0"/>
                </a:solidFill>
                <a:latin typeface="Arial" panose="020B0604020202020204" pitchFamily="34" charset="0"/>
                <a:cs typeface="Arial" panose="020B0604020202020204" pitchFamily="34" charset="0"/>
              </a:rPr>
              <a:t>effect</a:t>
            </a:r>
            <a:r>
              <a:rPr lang="en-AU" sz="2000" dirty="0" smtClean="0">
                <a:latin typeface="Arial" panose="020B0604020202020204" pitchFamily="34" charset="0"/>
                <a:cs typeface="Arial" panose="020B0604020202020204" pitchFamily="34" charset="0"/>
              </a:rPr>
              <a:t> </a:t>
            </a:r>
            <a:r>
              <a:rPr lang="en-AU" sz="2000" b="1" dirty="0" smtClean="0">
                <a:latin typeface="Arial" panose="020B0604020202020204" pitchFamily="34" charset="0"/>
                <a:cs typeface="Arial" panose="020B0604020202020204" pitchFamily="34" charset="0"/>
              </a:rPr>
              <a:t>because</a:t>
            </a:r>
            <a:r>
              <a:rPr lang="en-AU" sz="2000" dirty="0" smtClean="0">
                <a:latin typeface="Arial" panose="020B0604020202020204" pitchFamily="34" charset="0"/>
                <a:cs typeface="Arial" panose="020B0604020202020204" pitchFamily="34" charset="0"/>
              </a:rPr>
              <a:t> </a:t>
            </a:r>
            <a:r>
              <a:rPr lang="en-AU" sz="2000" dirty="0" smtClean="0">
                <a:solidFill>
                  <a:srgbClr val="00B050"/>
                </a:solidFill>
                <a:latin typeface="Arial" panose="020B0604020202020204" pitchFamily="34" charset="0"/>
                <a:cs typeface="Arial" panose="020B0604020202020204" pitchFamily="34" charset="0"/>
              </a:rPr>
              <a:t>explain</a:t>
            </a:r>
            <a:r>
              <a:rPr lang="en-AU" sz="2000" dirty="0" smtClean="0">
                <a:latin typeface="Arial" panose="020B0604020202020204" pitchFamily="34" charset="0"/>
                <a:cs typeface="Arial" panose="020B0604020202020204" pitchFamily="34" charset="0"/>
              </a:rPr>
              <a:t>”</a:t>
            </a:r>
          </a:p>
          <a:p>
            <a:endParaRPr lang="en-AU" sz="2000" dirty="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The </a:t>
            </a:r>
            <a:r>
              <a:rPr lang="en-AU" sz="2000" dirty="0" smtClean="0">
                <a:solidFill>
                  <a:srgbClr val="FF0000"/>
                </a:solidFill>
                <a:latin typeface="Arial" panose="020B0604020202020204" pitchFamily="34" charset="0"/>
                <a:cs typeface="Arial" panose="020B0604020202020204" pitchFamily="34" charset="0"/>
              </a:rPr>
              <a:t>tumbling, curving lines </a:t>
            </a:r>
            <a:r>
              <a:rPr lang="en-AU" sz="2000" dirty="0" smtClean="0">
                <a:latin typeface="Arial" panose="020B0604020202020204" pitchFamily="34" charset="0"/>
                <a:cs typeface="Arial" panose="020B0604020202020204" pitchFamily="34" charset="0"/>
              </a:rPr>
              <a:t>of the clouds in the background make the painting </a:t>
            </a:r>
            <a:r>
              <a:rPr lang="en-AU" sz="2000" dirty="0" smtClean="0">
                <a:solidFill>
                  <a:srgbClr val="0070C0"/>
                </a:solidFill>
                <a:latin typeface="Arial" panose="020B0604020202020204" pitchFamily="34" charset="0"/>
                <a:cs typeface="Arial" panose="020B0604020202020204" pitchFamily="34" charset="0"/>
              </a:rPr>
              <a:t>feel energetic </a:t>
            </a:r>
            <a:r>
              <a:rPr lang="en-AU" sz="2000" b="1" dirty="0" smtClean="0">
                <a:latin typeface="Arial" panose="020B0604020202020204" pitchFamily="34" charset="0"/>
                <a:cs typeface="Arial" panose="020B0604020202020204" pitchFamily="34" charset="0"/>
              </a:rPr>
              <a:t>because</a:t>
            </a:r>
            <a:r>
              <a:rPr lang="en-AU" sz="2000" dirty="0" smtClean="0">
                <a:latin typeface="Arial" panose="020B0604020202020204" pitchFamily="34" charset="0"/>
                <a:cs typeface="Arial" panose="020B0604020202020204" pitchFamily="34" charset="0"/>
              </a:rPr>
              <a:t> they create </a:t>
            </a:r>
            <a:r>
              <a:rPr lang="en-AU" sz="2000" dirty="0" smtClean="0">
                <a:solidFill>
                  <a:srgbClr val="00B050"/>
                </a:solidFill>
                <a:latin typeface="Arial" panose="020B0604020202020204" pitchFamily="34" charset="0"/>
                <a:cs typeface="Arial" panose="020B0604020202020204" pitchFamily="34" charset="0"/>
              </a:rPr>
              <a:t>the feeling of movement.</a:t>
            </a:r>
          </a:p>
          <a:p>
            <a:r>
              <a:rPr lang="en-AU" sz="2000" dirty="0" smtClean="0">
                <a:latin typeface="Arial" panose="020B0604020202020204" pitchFamily="34" charset="0"/>
                <a:cs typeface="Arial" panose="020B0604020202020204" pitchFamily="34" charset="0"/>
              </a:rPr>
              <a:t>The painting</a:t>
            </a:r>
            <a:r>
              <a:rPr lang="en-AU" sz="2000" dirty="0" smtClean="0">
                <a:solidFill>
                  <a:srgbClr val="0070C0"/>
                </a:solidFill>
                <a:latin typeface="Arial" panose="020B0604020202020204" pitchFamily="34" charset="0"/>
                <a:cs typeface="Arial" panose="020B0604020202020204" pitchFamily="34" charset="0"/>
              </a:rPr>
              <a:t> feels calm </a:t>
            </a:r>
            <a:r>
              <a:rPr lang="en-AU" sz="2000" b="1" dirty="0" smtClean="0">
                <a:latin typeface="Arial" panose="020B0604020202020204" pitchFamily="34" charset="0"/>
                <a:cs typeface="Arial" panose="020B0604020202020204" pitchFamily="34" charset="0"/>
              </a:rPr>
              <a:t>because</a:t>
            </a:r>
            <a:r>
              <a:rPr lang="en-AU" sz="2000" dirty="0" smtClean="0">
                <a:latin typeface="Arial" panose="020B0604020202020204" pitchFamily="34" charset="0"/>
                <a:cs typeface="Arial" panose="020B0604020202020204" pitchFamily="34" charset="0"/>
              </a:rPr>
              <a:t> </a:t>
            </a:r>
            <a:r>
              <a:rPr lang="en-AU" sz="2000" dirty="0" smtClean="0">
                <a:solidFill>
                  <a:srgbClr val="FF0000"/>
                </a:solidFill>
                <a:latin typeface="Arial" panose="020B0604020202020204" pitchFamily="34" charset="0"/>
                <a:cs typeface="Arial" panose="020B0604020202020204" pitchFamily="34" charset="0"/>
              </a:rPr>
              <a:t>the straight horizontal lines </a:t>
            </a:r>
            <a:r>
              <a:rPr lang="en-AU" sz="2000" dirty="0" smtClean="0">
                <a:latin typeface="Arial" panose="020B0604020202020204" pitchFamily="34" charset="0"/>
                <a:cs typeface="Arial" panose="020B0604020202020204" pitchFamily="34" charset="0"/>
              </a:rPr>
              <a:t>of the clouds in the background </a:t>
            </a:r>
            <a:r>
              <a:rPr lang="en-AU" sz="2000" dirty="0" smtClean="0">
                <a:solidFill>
                  <a:srgbClr val="00B050"/>
                </a:solidFill>
                <a:latin typeface="Arial" panose="020B0604020202020204" pitchFamily="34" charset="0"/>
                <a:cs typeface="Arial" panose="020B0604020202020204" pitchFamily="34" charset="0"/>
              </a:rPr>
              <a:t>create visual stability.</a:t>
            </a:r>
          </a:p>
          <a:p>
            <a:r>
              <a:rPr lang="en-AU" sz="2000" dirty="0" smtClean="0">
                <a:latin typeface="Arial" panose="020B0604020202020204" pitchFamily="34" charset="0"/>
                <a:cs typeface="Arial" panose="020B0604020202020204" pitchFamily="34" charset="0"/>
              </a:rPr>
              <a:t>The </a:t>
            </a:r>
            <a:r>
              <a:rPr lang="en-AU" sz="2000" dirty="0" smtClean="0">
                <a:solidFill>
                  <a:srgbClr val="FF0000"/>
                </a:solidFill>
                <a:latin typeface="Arial" panose="020B0604020202020204" pitchFamily="34" charset="0"/>
                <a:cs typeface="Arial" panose="020B0604020202020204" pitchFamily="34" charset="0"/>
              </a:rPr>
              <a:t>complementary red and green</a:t>
            </a:r>
            <a:r>
              <a:rPr lang="en-AU" sz="2000" dirty="0" smtClean="0">
                <a:latin typeface="Arial" panose="020B0604020202020204" pitchFamily="34" charset="0"/>
                <a:cs typeface="Arial" panose="020B0604020202020204" pitchFamily="34" charset="0"/>
              </a:rPr>
              <a:t> of the buildings </a:t>
            </a:r>
            <a:r>
              <a:rPr lang="en-AU" sz="2000" dirty="0" smtClean="0">
                <a:solidFill>
                  <a:srgbClr val="00B050"/>
                </a:solidFill>
                <a:latin typeface="Arial" panose="020B0604020202020204" pitchFamily="34" charset="0"/>
                <a:cs typeface="Arial" panose="020B0604020202020204" pitchFamily="34" charset="0"/>
              </a:rPr>
              <a:t>create a harsh contrast </a:t>
            </a:r>
            <a:r>
              <a:rPr lang="en-AU" sz="2000" b="1" dirty="0" smtClean="0">
                <a:latin typeface="Arial" panose="020B0604020202020204" pitchFamily="34" charset="0"/>
                <a:cs typeface="Arial" panose="020B0604020202020204" pitchFamily="34" charset="0"/>
              </a:rPr>
              <a:t>which gives a </a:t>
            </a:r>
            <a:r>
              <a:rPr lang="en-AU" sz="2000" dirty="0" smtClean="0">
                <a:solidFill>
                  <a:srgbClr val="0070C0"/>
                </a:solidFill>
                <a:latin typeface="Arial" panose="020B0604020202020204" pitchFamily="34" charset="0"/>
                <a:cs typeface="Arial" panose="020B0604020202020204" pitchFamily="34" charset="0"/>
              </a:rPr>
              <a:t>feeling of drama </a:t>
            </a:r>
            <a:r>
              <a:rPr lang="en-AU" sz="2000" dirty="0" smtClean="0">
                <a:latin typeface="Arial" panose="020B0604020202020204" pitchFamily="34" charset="0"/>
                <a:cs typeface="Arial" panose="020B0604020202020204" pitchFamily="34" charset="0"/>
              </a:rPr>
              <a:t>to the painting.</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37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85" y="165463"/>
            <a:ext cx="8596668" cy="1320800"/>
          </a:xfrm>
        </p:spPr>
        <p:txBody>
          <a:bodyPr>
            <a:noAutofit/>
          </a:bodyPr>
          <a:lstStyle/>
          <a:p>
            <a:r>
              <a:rPr lang="en-AU" sz="2400" dirty="0" smtClean="0"/>
              <a:t>A typical question for discussion:</a:t>
            </a:r>
            <a:br>
              <a:rPr lang="en-AU" sz="2400" dirty="0" smtClean="0"/>
            </a:br>
            <a:r>
              <a:rPr lang="en-AU" sz="2400" b="1" i="1" dirty="0" smtClean="0"/>
              <a:t>Discuss how two art elements have been used to create aesthetic qualities in the artwork</a:t>
            </a:r>
            <a:endParaRPr lang="en-AU" sz="2400" b="1" i="1" dirty="0"/>
          </a:p>
        </p:txBody>
      </p:sp>
      <p:pic>
        <p:nvPicPr>
          <p:cNvPr id="6146" name="Picture 2" descr="https://norwalk.digication.com/files/Md77adb31d0e4d0ef23b7d2512926e7f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62011" y="1892459"/>
            <a:ext cx="2501900" cy="325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2385" y="1486263"/>
            <a:ext cx="9289626" cy="5016758"/>
          </a:xfrm>
          <a:prstGeom prst="rect">
            <a:avLst/>
          </a:prstGeom>
          <a:noFill/>
        </p:spPr>
        <p:txBody>
          <a:bodyPr wrap="square" rtlCol="0">
            <a:spAutoFit/>
          </a:bodyPr>
          <a:lstStyle/>
          <a:p>
            <a:r>
              <a:rPr lang="en-AU" sz="1600" b="1" i="1" dirty="0">
                <a:latin typeface="Arial" panose="020B0604020202020204" pitchFamily="34" charset="0"/>
                <a:cs typeface="Arial" panose="020B0604020202020204" pitchFamily="34" charset="0"/>
              </a:rPr>
              <a:t>Identify what you’re talking about:</a:t>
            </a:r>
          </a:p>
          <a:p>
            <a:r>
              <a:rPr lang="en-AU" sz="1600" dirty="0">
                <a:latin typeface="Arial" panose="020B0604020202020204" pitchFamily="34" charset="0"/>
                <a:cs typeface="Arial" panose="020B0604020202020204" pitchFamily="34" charset="0"/>
              </a:rPr>
              <a:t>1a- </a:t>
            </a:r>
            <a:r>
              <a:rPr lang="en-AU" sz="1600" dirty="0">
                <a:solidFill>
                  <a:srgbClr val="0070C0"/>
                </a:solidFill>
                <a:latin typeface="Arial" panose="020B0604020202020204" pitchFamily="34" charset="0"/>
                <a:cs typeface="Arial" panose="020B0604020202020204" pitchFamily="34" charset="0"/>
              </a:rPr>
              <a:t>Identify the aesthetic qualities </a:t>
            </a:r>
            <a:r>
              <a:rPr lang="en-AU" sz="1600" dirty="0">
                <a:latin typeface="Arial" panose="020B0604020202020204" pitchFamily="34" charset="0"/>
                <a:cs typeface="Arial" panose="020B0604020202020204" pitchFamily="34" charset="0"/>
              </a:rPr>
              <a:t>and</a:t>
            </a:r>
          </a:p>
          <a:p>
            <a:r>
              <a:rPr lang="en-AU" sz="1600" dirty="0">
                <a:latin typeface="Arial" panose="020B0604020202020204" pitchFamily="34" charset="0"/>
                <a:cs typeface="Arial" panose="020B0604020202020204" pitchFamily="34" charset="0"/>
              </a:rPr>
              <a:t>1b- </a:t>
            </a:r>
            <a:r>
              <a:rPr lang="en-AU" sz="1600" dirty="0">
                <a:solidFill>
                  <a:srgbClr val="FF0000"/>
                </a:solidFill>
                <a:latin typeface="Arial" panose="020B0604020202020204" pitchFamily="34" charset="0"/>
                <a:cs typeface="Arial" panose="020B0604020202020204" pitchFamily="34" charset="0"/>
              </a:rPr>
              <a:t>discuss the main art elements </a:t>
            </a:r>
            <a:r>
              <a:rPr lang="en-AU" sz="1600" dirty="0">
                <a:latin typeface="Arial" panose="020B0604020202020204" pitchFamily="34" charset="0"/>
                <a:cs typeface="Arial" panose="020B0604020202020204" pitchFamily="34" charset="0"/>
              </a:rPr>
              <a:t>(and principles</a:t>
            </a:r>
            <a:r>
              <a:rPr lang="en-AU" sz="1600" dirty="0" smtClean="0">
                <a:latin typeface="Arial" panose="020B0604020202020204" pitchFamily="34" charset="0"/>
                <a:cs typeface="Arial" panose="020B0604020202020204" pitchFamily="34" charset="0"/>
              </a:rPr>
              <a:t>)</a:t>
            </a:r>
          </a:p>
          <a:p>
            <a:endParaRPr lang="en-AU" sz="1600" dirty="0">
              <a:latin typeface="Arial" panose="020B0604020202020204" pitchFamily="34" charset="0"/>
              <a:cs typeface="Arial" panose="020B0604020202020204" pitchFamily="34" charset="0"/>
            </a:endParaRPr>
          </a:p>
          <a:p>
            <a:r>
              <a:rPr lang="en-AU" sz="1600" dirty="0" smtClean="0">
                <a:latin typeface="Arial" panose="020B0604020202020204" pitchFamily="34" charset="0"/>
                <a:cs typeface="Arial" panose="020B0604020202020204" pitchFamily="34" charset="0"/>
              </a:rPr>
              <a:t>The </a:t>
            </a:r>
            <a:r>
              <a:rPr lang="en-AU" sz="1600" dirty="0" smtClean="0">
                <a:solidFill>
                  <a:srgbClr val="0070C0"/>
                </a:solidFill>
                <a:latin typeface="Arial" panose="020B0604020202020204" pitchFamily="34" charset="0"/>
                <a:cs typeface="Arial" panose="020B0604020202020204" pitchFamily="34" charset="0"/>
              </a:rPr>
              <a:t>raw, broken and painful </a:t>
            </a:r>
            <a:r>
              <a:rPr lang="en-AU" sz="1600" dirty="0" smtClean="0">
                <a:latin typeface="Arial" panose="020B0604020202020204" pitchFamily="34" charset="0"/>
                <a:cs typeface="Arial" panose="020B0604020202020204" pitchFamily="34" charset="0"/>
              </a:rPr>
              <a:t>aesthetic quality of this artwork is created by the </a:t>
            </a:r>
            <a:r>
              <a:rPr lang="en-AU" sz="1600" dirty="0" smtClean="0">
                <a:solidFill>
                  <a:srgbClr val="FF0000"/>
                </a:solidFill>
                <a:latin typeface="Arial" panose="020B0604020202020204" pitchFamily="34" charset="0"/>
                <a:cs typeface="Arial" panose="020B0604020202020204" pitchFamily="34" charset="0"/>
              </a:rPr>
              <a:t>bold lines and barren and earthy use of colour.</a:t>
            </a:r>
          </a:p>
          <a:p>
            <a:r>
              <a:rPr lang="en-AU" sz="1600" b="1" i="1" dirty="0" smtClean="0">
                <a:latin typeface="Arial" panose="020B0604020202020204" pitchFamily="34" charset="0"/>
                <a:cs typeface="Arial" panose="020B0604020202020204" pitchFamily="34" charset="0"/>
              </a:rPr>
              <a:t>Explain the cause and effect (and \resulting art principles if possible!!!)</a:t>
            </a:r>
          </a:p>
          <a:p>
            <a:endParaRPr lang="en-AU" sz="1600" b="1" i="1" dirty="0" smtClean="0">
              <a:latin typeface="Arial" panose="020B0604020202020204" pitchFamily="34" charset="0"/>
              <a:cs typeface="Arial" panose="020B0604020202020204" pitchFamily="34" charset="0"/>
            </a:endParaRPr>
          </a:p>
          <a:p>
            <a:r>
              <a:rPr lang="en-AU" sz="1600" dirty="0" smtClean="0">
                <a:latin typeface="Arial" panose="020B0604020202020204" pitchFamily="34" charset="0"/>
                <a:cs typeface="Arial" panose="020B0604020202020204" pitchFamily="34" charset="0"/>
              </a:rPr>
              <a:t>The </a:t>
            </a:r>
            <a:r>
              <a:rPr lang="en-AU" sz="1600" dirty="0" smtClean="0">
                <a:solidFill>
                  <a:srgbClr val="FF0000"/>
                </a:solidFill>
                <a:latin typeface="Arial" panose="020B0604020202020204" pitchFamily="34" charset="0"/>
                <a:cs typeface="Arial" panose="020B0604020202020204" pitchFamily="34" charset="0"/>
              </a:rPr>
              <a:t>exaggerated form and lines </a:t>
            </a:r>
            <a:r>
              <a:rPr lang="en-AU" sz="1600" dirty="0" smtClean="0">
                <a:latin typeface="Arial" panose="020B0604020202020204" pitchFamily="34" charset="0"/>
                <a:cs typeface="Arial" panose="020B0604020202020204" pitchFamily="34" charset="0"/>
              </a:rPr>
              <a:t>used to create the column running through her chest makes the artwork feel</a:t>
            </a:r>
            <a:r>
              <a:rPr lang="en-AU" sz="1600" dirty="0" smtClean="0">
                <a:solidFill>
                  <a:srgbClr val="0070C0"/>
                </a:solidFill>
                <a:latin typeface="Arial" panose="020B0604020202020204" pitchFamily="34" charset="0"/>
                <a:cs typeface="Arial" panose="020B0604020202020204" pitchFamily="34" charset="0"/>
              </a:rPr>
              <a:t> uneasy and painful</a:t>
            </a:r>
            <a:r>
              <a:rPr lang="en-AU" sz="1600" dirty="0" smtClean="0">
                <a:latin typeface="Arial" panose="020B0604020202020204" pitchFamily="34" charset="0"/>
                <a:cs typeface="Arial" panose="020B0604020202020204" pitchFamily="34" charset="0"/>
              </a:rPr>
              <a:t>.</a:t>
            </a:r>
          </a:p>
          <a:p>
            <a:endParaRPr lang="en-AU" sz="1600" dirty="0">
              <a:latin typeface="Arial" panose="020B0604020202020204" pitchFamily="34" charset="0"/>
              <a:cs typeface="Arial" panose="020B0604020202020204" pitchFamily="34" charset="0"/>
            </a:endParaRPr>
          </a:p>
          <a:p>
            <a:r>
              <a:rPr lang="en-AU" sz="1600" dirty="0" smtClean="0">
                <a:latin typeface="Arial" panose="020B0604020202020204" pitchFamily="34" charset="0"/>
                <a:cs typeface="Arial" panose="020B0604020202020204" pitchFamily="34" charset="0"/>
              </a:rPr>
              <a:t>The </a:t>
            </a:r>
            <a:r>
              <a:rPr lang="en-AU" sz="1600" dirty="0" smtClean="0">
                <a:solidFill>
                  <a:srgbClr val="FF0000"/>
                </a:solidFill>
                <a:latin typeface="Arial" panose="020B0604020202020204" pitchFamily="34" charset="0"/>
                <a:cs typeface="Arial" panose="020B0604020202020204" pitchFamily="34" charset="0"/>
              </a:rPr>
              <a:t>soft white sheet</a:t>
            </a:r>
            <a:r>
              <a:rPr lang="en-AU" sz="1600" dirty="0" smtClean="0">
                <a:latin typeface="Arial" panose="020B0604020202020204" pitchFamily="34" charset="0"/>
                <a:cs typeface="Arial" panose="020B0604020202020204" pitchFamily="34" charset="0"/>
              </a:rPr>
              <a:t> and hard white body brace </a:t>
            </a:r>
            <a:r>
              <a:rPr lang="en-AU" sz="1600" dirty="0" smtClean="0">
                <a:solidFill>
                  <a:srgbClr val="00B050"/>
                </a:solidFill>
                <a:latin typeface="Arial" panose="020B0604020202020204" pitchFamily="34" charset="0"/>
                <a:cs typeface="Arial" panose="020B0604020202020204" pitchFamily="34" charset="0"/>
              </a:rPr>
              <a:t>contrast</a:t>
            </a:r>
            <a:r>
              <a:rPr lang="en-AU" sz="1600" dirty="0" smtClean="0">
                <a:latin typeface="Arial" panose="020B0604020202020204" pitchFamily="34" charset="0"/>
                <a:cs typeface="Arial" panose="020B0604020202020204" pitchFamily="34" charset="0"/>
              </a:rPr>
              <a:t> the earthen, desert background that </a:t>
            </a:r>
            <a:r>
              <a:rPr lang="en-AU" sz="1600" dirty="0" smtClean="0">
                <a:solidFill>
                  <a:srgbClr val="0070C0"/>
                </a:solidFill>
                <a:latin typeface="Arial" panose="020B0604020202020204" pitchFamily="34" charset="0"/>
                <a:cs typeface="Arial" panose="020B0604020202020204" pitchFamily="34" charset="0"/>
              </a:rPr>
              <a:t>feels dry and lifeless.</a:t>
            </a:r>
          </a:p>
          <a:p>
            <a:endParaRPr lang="en-AU" sz="1600" dirty="0">
              <a:solidFill>
                <a:srgbClr val="0070C0"/>
              </a:solidFill>
              <a:latin typeface="Arial" panose="020B0604020202020204" pitchFamily="34" charset="0"/>
              <a:cs typeface="Arial" panose="020B0604020202020204" pitchFamily="34" charset="0"/>
            </a:endParaRPr>
          </a:p>
          <a:p>
            <a:r>
              <a:rPr lang="en-AU" sz="1600" dirty="0" smtClean="0">
                <a:latin typeface="Arial" panose="020B0604020202020204" pitchFamily="34" charset="0"/>
                <a:cs typeface="Arial" panose="020B0604020202020204" pitchFamily="34" charset="0"/>
              </a:rPr>
              <a:t>The </a:t>
            </a:r>
            <a:r>
              <a:rPr lang="en-AU" sz="1600" dirty="0" smtClean="0">
                <a:solidFill>
                  <a:srgbClr val="FF0000"/>
                </a:solidFill>
                <a:latin typeface="Arial" panose="020B0604020202020204" pitchFamily="34" charset="0"/>
                <a:cs typeface="Arial" panose="020B0604020202020204" pitchFamily="34" charset="0"/>
              </a:rPr>
              <a:t>thick, exposed lines</a:t>
            </a:r>
            <a:r>
              <a:rPr lang="en-AU" sz="1600" dirty="0" smtClean="0">
                <a:latin typeface="Arial" panose="020B0604020202020204" pitchFamily="34" charset="0"/>
                <a:cs typeface="Arial" panose="020B0604020202020204" pitchFamily="34" charset="0"/>
              </a:rPr>
              <a:t>, of the earth and </a:t>
            </a:r>
            <a:r>
              <a:rPr lang="en-AU" sz="1600" dirty="0" err="1" smtClean="0">
                <a:latin typeface="Arial" panose="020B0604020202020204" pitchFamily="34" charset="0"/>
                <a:cs typeface="Arial" panose="020B0604020202020204" pitchFamily="34" charset="0"/>
              </a:rPr>
              <a:t>Fridas</a:t>
            </a:r>
            <a:r>
              <a:rPr lang="en-AU" sz="1600" dirty="0" smtClean="0">
                <a:latin typeface="Arial" panose="020B0604020202020204" pitchFamily="34" charset="0"/>
                <a:cs typeface="Arial" panose="020B0604020202020204" pitchFamily="34" charset="0"/>
              </a:rPr>
              <a:t> body make the artwork feel </a:t>
            </a:r>
            <a:r>
              <a:rPr lang="en-AU" sz="1600" dirty="0" smtClean="0">
                <a:solidFill>
                  <a:srgbClr val="0070C0"/>
                </a:solidFill>
                <a:latin typeface="Arial" panose="020B0604020202020204" pitchFamily="34" charset="0"/>
                <a:cs typeface="Arial" panose="020B0604020202020204" pitchFamily="34" charset="0"/>
              </a:rPr>
              <a:t>brittle and isolating</a:t>
            </a:r>
            <a:r>
              <a:rPr lang="en-AU" sz="1600" dirty="0" smtClean="0">
                <a:latin typeface="Arial" panose="020B0604020202020204" pitchFamily="34" charset="0"/>
                <a:cs typeface="Arial" panose="020B0604020202020204" pitchFamily="34" charset="0"/>
              </a:rPr>
              <a:t> while creating a sense of </a:t>
            </a:r>
            <a:r>
              <a:rPr lang="en-AU" sz="1600" dirty="0" smtClean="0">
                <a:solidFill>
                  <a:srgbClr val="00B050"/>
                </a:solidFill>
                <a:latin typeface="Arial" panose="020B0604020202020204" pitchFamily="34" charset="0"/>
                <a:cs typeface="Arial" panose="020B0604020202020204" pitchFamily="34" charset="0"/>
              </a:rPr>
              <a:t>unity</a:t>
            </a:r>
            <a:r>
              <a:rPr lang="en-AU" sz="1600" dirty="0" smtClean="0">
                <a:latin typeface="Arial" panose="020B0604020202020204" pitchFamily="34" charset="0"/>
                <a:cs typeface="Arial" panose="020B0604020202020204" pitchFamily="34" charset="0"/>
              </a:rPr>
              <a:t> between what she is feeling and what world is surrounding her.</a:t>
            </a:r>
          </a:p>
          <a:p>
            <a:endParaRPr lang="en-AU" sz="1600" dirty="0">
              <a:latin typeface="Arial" panose="020B0604020202020204" pitchFamily="34" charset="0"/>
              <a:cs typeface="Arial" panose="020B0604020202020204" pitchFamily="34" charset="0"/>
            </a:endParaRPr>
          </a:p>
          <a:p>
            <a:r>
              <a:rPr lang="en-AU" sz="1600" dirty="0" smtClean="0">
                <a:latin typeface="Arial" panose="020B0604020202020204" pitchFamily="34" charset="0"/>
                <a:cs typeface="Arial" panose="020B0604020202020204" pitchFamily="34" charset="0"/>
              </a:rPr>
              <a:t>The </a:t>
            </a:r>
            <a:r>
              <a:rPr lang="en-AU" sz="1600" dirty="0" smtClean="0">
                <a:solidFill>
                  <a:srgbClr val="FF0000"/>
                </a:solidFill>
                <a:latin typeface="Arial" panose="020B0604020202020204" pitchFamily="34" charset="0"/>
                <a:cs typeface="Arial" panose="020B0604020202020204" pitchFamily="34" charset="0"/>
              </a:rPr>
              <a:t>lines and form </a:t>
            </a:r>
            <a:r>
              <a:rPr lang="en-AU" sz="1600" dirty="0" smtClean="0">
                <a:latin typeface="Arial" panose="020B0604020202020204" pitchFamily="34" charset="0"/>
                <a:cs typeface="Arial" panose="020B0604020202020204" pitchFamily="34" charset="0"/>
              </a:rPr>
              <a:t>of the subject matter of the artwork </a:t>
            </a:r>
            <a:r>
              <a:rPr lang="en-AU" sz="1600" dirty="0" smtClean="0">
                <a:solidFill>
                  <a:srgbClr val="00B050"/>
                </a:solidFill>
                <a:latin typeface="Arial" panose="020B0604020202020204" pitchFamily="34" charset="0"/>
                <a:cs typeface="Arial" panose="020B0604020202020204" pitchFamily="34" charset="0"/>
              </a:rPr>
              <a:t>creates symmetry </a:t>
            </a:r>
            <a:r>
              <a:rPr lang="en-AU" sz="1600" dirty="0" smtClean="0">
                <a:latin typeface="Arial" panose="020B0604020202020204" pitchFamily="34" charset="0"/>
                <a:cs typeface="Arial" panose="020B0604020202020204" pitchFamily="34" charset="0"/>
              </a:rPr>
              <a:t>which gives the artwork </a:t>
            </a:r>
            <a:r>
              <a:rPr lang="en-AU" sz="1600" dirty="0" smtClean="0">
                <a:solidFill>
                  <a:srgbClr val="0070C0"/>
                </a:solidFill>
                <a:latin typeface="Arial" panose="020B0604020202020204" pitchFamily="34" charset="0"/>
                <a:cs typeface="Arial" panose="020B0604020202020204" pitchFamily="34" charset="0"/>
              </a:rPr>
              <a:t>stillness and drama.</a:t>
            </a:r>
            <a:endParaRPr lang="en-AU" sz="1600" dirty="0">
              <a:solidFill>
                <a:srgbClr val="0070C0"/>
              </a:solidFill>
              <a:latin typeface="Arial" panose="020B0604020202020204" pitchFamily="34" charset="0"/>
              <a:cs typeface="Arial" panose="020B0604020202020204" pitchFamily="34" charset="0"/>
            </a:endParaRPr>
          </a:p>
          <a:p>
            <a:endParaRPr lang="en-AU" sz="1600" dirty="0" smtClean="0">
              <a:solidFill>
                <a:srgbClr val="0070C0"/>
              </a:solidFill>
            </a:endParaRPr>
          </a:p>
        </p:txBody>
      </p:sp>
      <p:sp>
        <p:nvSpPr>
          <p:cNvPr id="6" name="Rectangle 5"/>
          <p:cNvSpPr/>
          <p:nvPr/>
        </p:nvSpPr>
        <p:spPr>
          <a:xfrm>
            <a:off x="9425537" y="825863"/>
            <a:ext cx="2236510" cy="923330"/>
          </a:xfrm>
          <a:prstGeom prst="rect">
            <a:avLst/>
          </a:prstGeom>
        </p:spPr>
        <p:txBody>
          <a:bodyPr wrap="none">
            <a:spAutoFit/>
          </a:bodyPr>
          <a:lstStyle/>
          <a:p>
            <a:r>
              <a:rPr lang="en-AU" dirty="0">
                <a:solidFill>
                  <a:srgbClr val="222222"/>
                </a:solidFill>
                <a:latin typeface="Google Sans"/>
              </a:rPr>
              <a:t>The Broken </a:t>
            </a:r>
            <a:r>
              <a:rPr lang="en-AU" dirty="0" smtClean="0">
                <a:solidFill>
                  <a:srgbClr val="222222"/>
                </a:solidFill>
                <a:latin typeface="Google Sans"/>
              </a:rPr>
              <a:t>Column</a:t>
            </a:r>
          </a:p>
          <a:p>
            <a:r>
              <a:rPr lang="en-AU" dirty="0" smtClean="0">
                <a:solidFill>
                  <a:srgbClr val="222222"/>
                </a:solidFill>
                <a:latin typeface="Google Sans"/>
              </a:rPr>
              <a:t>Frida Kahlo</a:t>
            </a:r>
          </a:p>
          <a:p>
            <a:r>
              <a:rPr lang="en-AU" dirty="0" smtClean="0">
                <a:solidFill>
                  <a:srgbClr val="222222"/>
                </a:solidFill>
                <a:latin typeface="Google Sans"/>
              </a:rPr>
              <a:t>1944</a:t>
            </a:r>
            <a:endParaRPr lang="en-AU" dirty="0"/>
          </a:p>
        </p:txBody>
      </p:sp>
      <p:sp>
        <p:nvSpPr>
          <p:cNvPr id="7" name="Rectangle 6"/>
          <p:cNvSpPr/>
          <p:nvPr/>
        </p:nvSpPr>
        <p:spPr>
          <a:xfrm>
            <a:off x="5969202" y="3244334"/>
            <a:ext cx="253596" cy="369332"/>
          </a:xfrm>
          <a:prstGeom prst="rect">
            <a:avLst/>
          </a:prstGeom>
        </p:spPr>
        <p:txBody>
          <a:bodyPr wrap="none">
            <a:spAutoFit/>
          </a:bodyPr>
          <a:lstStyle/>
          <a:p>
            <a:r>
              <a:rPr lang="en-AU" dirty="0"/>
              <a:t> </a:t>
            </a:r>
          </a:p>
        </p:txBody>
      </p:sp>
    </p:spTree>
    <p:extLst>
      <p:ext uri="{BB962C8B-B14F-4D97-AF65-F5344CB8AC3E}">
        <p14:creationId xmlns:p14="http://schemas.microsoft.com/office/powerpoint/2010/main" val="1955550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000" b="1" i="1" dirty="0"/>
              <a:t>Discuss how two art elements have been used to create aesthetic qualities in the </a:t>
            </a:r>
            <a:r>
              <a:rPr lang="en-AU" sz="2000" b="1" i="1" dirty="0" smtClean="0"/>
              <a:t>artwork – Paragraph Format</a:t>
            </a:r>
            <a:endParaRPr lang="en-AU" sz="2000" dirty="0"/>
          </a:p>
        </p:txBody>
      </p:sp>
      <p:sp>
        <p:nvSpPr>
          <p:cNvPr id="3" name="Content Placeholder 2"/>
          <p:cNvSpPr>
            <a:spLocks noGrp="1"/>
          </p:cNvSpPr>
          <p:nvPr>
            <p:ph idx="1"/>
          </p:nvPr>
        </p:nvSpPr>
        <p:spPr>
          <a:xfrm>
            <a:off x="677334" y="1892459"/>
            <a:ext cx="8596668" cy="3880773"/>
          </a:xfrm>
        </p:spPr>
        <p:txBody>
          <a:bodyPr>
            <a:normAutofit/>
          </a:bodyPr>
          <a:lstStyle/>
          <a:p>
            <a:r>
              <a:rPr lang="en-AU" dirty="0" smtClean="0">
                <a:solidFill>
                  <a:schemeClr val="tx1"/>
                </a:solidFill>
                <a:latin typeface="Arial" panose="020B0604020202020204" pitchFamily="34" charset="0"/>
                <a:cs typeface="Arial" panose="020B0604020202020204" pitchFamily="34" charset="0"/>
              </a:rPr>
              <a:t>In this painting, Kahlo has used the art elements of </a:t>
            </a:r>
            <a:r>
              <a:rPr lang="en-AU" dirty="0" smtClean="0">
                <a:solidFill>
                  <a:srgbClr val="FF0000"/>
                </a:solidFill>
                <a:latin typeface="Arial" panose="020B0604020202020204" pitchFamily="34" charset="0"/>
                <a:cs typeface="Arial" panose="020B0604020202020204" pitchFamily="34" charset="0"/>
              </a:rPr>
              <a:t>colour</a:t>
            </a:r>
            <a:r>
              <a:rPr lang="en-AU" dirty="0" smtClean="0">
                <a:solidFill>
                  <a:schemeClr val="tx1"/>
                </a:solidFill>
                <a:latin typeface="Arial" panose="020B0604020202020204" pitchFamily="34" charset="0"/>
                <a:cs typeface="Arial" panose="020B0604020202020204" pitchFamily="34" charset="0"/>
              </a:rPr>
              <a:t> and </a:t>
            </a:r>
            <a:r>
              <a:rPr lang="en-AU" dirty="0" smtClean="0">
                <a:solidFill>
                  <a:srgbClr val="FF0000"/>
                </a:solidFill>
                <a:latin typeface="Arial" panose="020B0604020202020204" pitchFamily="34" charset="0"/>
                <a:cs typeface="Arial" panose="020B0604020202020204" pitchFamily="34" charset="0"/>
              </a:rPr>
              <a:t>line</a:t>
            </a:r>
            <a:r>
              <a:rPr lang="en-AU" dirty="0" smtClean="0">
                <a:solidFill>
                  <a:schemeClr val="tx1"/>
                </a:solidFill>
                <a:latin typeface="Arial" panose="020B0604020202020204" pitchFamily="34" charset="0"/>
                <a:cs typeface="Arial" panose="020B0604020202020204" pitchFamily="34" charset="0"/>
              </a:rPr>
              <a:t> to create aesthetic qualities of </a:t>
            </a:r>
            <a:r>
              <a:rPr lang="en-AU" dirty="0" smtClean="0">
                <a:solidFill>
                  <a:srgbClr val="0070C0"/>
                </a:solidFill>
                <a:latin typeface="Arial" panose="020B0604020202020204" pitchFamily="34" charset="0"/>
                <a:cs typeface="Arial" panose="020B0604020202020204" pitchFamily="34" charset="0"/>
              </a:rPr>
              <a:t>stillness, lifelessness, pain and isolation</a:t>
            </a:r>
            <a:r>
              <a:rPr lang="en-AU" dirty="0" smtClean="0">
                <a:solidFill>
                  <a:schemeClr val="tx1"/>
                </a:solidFill>
                <a:latin typeface="Arial" panose="020B0604020202020204" pitchFamily="34" charset="0"/>
                <a:cs typeface="Arial" panose="020B0604020202020204" pitchFamily="34" charset="0"/>
              </a:rPr>
              <a:t>. Kahlo used </a:t>
            </a:r>
            <a:r>
              <a:rPr lang="en-AU" dirty="0">
                <a:solidFill>
                  <a:schemeClr val="tx1"/>
                </a:solidFill>
                <a:latin typeface="Arial" panose="020B0604020202020204" pitchFamily="34" charset="0"/>
                <a:cs typeface="Arial" panose="020B0604020202020204" pitchFamily="34" charset="0"/>
              </a:rPr>
              <a:t>exaggerated form and lines used to create the column running through her </a:t>
            </a:r>
            <a:r>
              <a:rPr lang="en-AU" dirty="0" smtClean="0">
                <a:solidFill>
                  <a:schemeClr val="tx1"/>
                </a:solidFill>
                <a:latin typeface="Arial" panose="020B0604020202020204" pitchFamily="34" charset="0"/>
                <a:cs typeface="Arial" panose="020B0604020202020204" pitchFamily="34" charset="0"/>
              </a:rPr>
              <a:t>chest, making the </a:t>
            </a:r>
            <a:r>
              <a:rPr lang="en-AU" dirty="0">
                <a:solidFill>
                  <a:schemeClr val="tx1"/>
                </a:solidFill>
                <a:latin typeface="Arial" panose="020B0604020202020204" pitchFamily="34" charset="0"/>
                <a:cs typeface="Arial" panose="020B0604020202020204" pitchFamily="34" charset="0"/>
              </a:rPr>
              <a:t>artwork feel </a:t>
            </a:r>
            <a:r>
              <a:rPr lang="en-AU" dirty="0">
                <a:solidFill>
                  <a:srgbClr val="0070C0"/>
                </a:solidFill>
                <a:latin typeface="Arial" panose="020B0604020202020204" pitchFamily="34" charset="0"/>
                <a:cs typeface="Arial" panose="020B0604020202020204" pitchFamily="34" charset="0"/>
              </a:rPr>
              <a:t>uneasy</a:t>
            </a:r>
            <a:r>
              <a:rPr lang="en-AU" dirty="0">
                <a:solidFill>
                  <a:schemeClr val="tx1"/>
                </a:solidFill>
                <a:latin typeface="Arial" panose="020B0604020202020204" pitchFamily="34" charset="0"/>
                <a:cs typeface="Arial" panose="020B0604020202020204" pitchFamily="34" charset="0"/>
              </a:rPr>
              <a:t> and </a:t>
            </a:r>
            <a:r>
              <a:rPr lang="en-AU" dirty="0" smtClean="0">
                <a:solidFill>
                  <a:schemeClr val="tx1"/>
                </a:solidFill>
                <a:latin typeface="Arial" panose="020B0604020202020204" pitchFamily="34" charset="0"/>
                <a:cs typeface="Arial" panose="020B0604020202020204" pitchFamily="34" charset="0"/>
              </a:rPr>
              <a:t>as though Kahlo is enduring physical pain. The </a:t>
            </a:r>
            <a:r>
              <a:rPr lang="en-AU" dirty="0" smtClean="0">
                <a:solidFill>
                  <a:srgbClr val="FF0000"/>
                </a:solidFill>
                <a:latin typeface="Arial" panose="020B0604020202020204" pitchFamily="34" charset="0"/>
                <a:cs typeface="Arial" panose="020B0604020202020204" pitchFamily="34" charset="0"/>
              </a:rPr>
              <a:t>colours</a:t>
            </a:r>
            <a:r>
              <a:rPr lang="en-AU" dirty="0" smtClean="0">
                <a:solidFill>
                  <a:schemeClr val="tx1"/>
                </a:solidFill>
                <a:latin typeface="Arial" panose="020B0604020202020204" pitchFamily="34" charset="0"/>
                <a:cs typeface="Arial" panose="020B0604020202020204" pitchFamily="34" charset="0"/>
              </a:rPr>
              <a:t> used in the artwork are natural tones, whites, browns and blues. The </a:t>
            </a:r>
            <a:r>
              <a:rPr lang="en-AU" dirty="0">
                <a:solidFill>
                  <a:schemeClr val="tx1"/>
                </a:solidFill>
                <a:latin typeface="Arial" panose="020B0604020202020204" pitchFamily="34" charset="0"/>
                <a:cs typeface="Arial" panose="020B0604020202020204" pitchFamily="34" charset="0"/>
              </a:rPr>
              <a:t>soft </a:t>
            </a:r>
            <a:r>
              <a:rPr lang="en-AU" dirty="0">
                <a:solidFill>
                  <a:srgbClr val="FF0000"/>
                </a:solidFill>
                <a:latin typeface="Arial" panose="020B0604020202020204" pitchFamily="34" charset="0"/>
                <a:cs typeface="Arial" panose="020B0604020202020204" pitchFamily="34" charset="0"/>
              </a:rPr>
              <a:t>white</a:t>
            </a:r>
            <a:r>
              <a:rPr lang="en-AU" dirty="0">
                <a:solidFill>
                  <a:schemeClr val="tx1"/>
                </a:solidFill>
                <a:latin typeface="Arial" panose="020B0604020202020204" pitchFamily="34" charset="0"/>
                <a:cs typeface="Arial" panose="020B0604020202020204" pitchFamily="34" charset="0"/>
              </a:rPr>
              <a:t> sheet and hard white body brace contrast the </a:t>
            </a:r>
            <a:r>
              <a:rPr lang="en-AU" dirty="0">
                <a:solidFill>
                  <a:srgbClr val="FF0000"/>
                </a:solidFill>
                <a:latin typeface="Arial" panose="020B0604020202020204" pitchFamily="34" charset="0"/>
                <a:cs typeface="Arial" panose="020B0604020202020204" pitchFamily="34" charset="0"/>
              </a:rPr>
              <a:t>earthen</a:t>
            </a:r>
            <a:r>
              <a:rPr lang="en-AU" dirty="0" smtClean="0">
                <a:solidFill>
                  <a:schemeClr val="tx1"/>
                </a:solidFill>
                <a:latin typeface="Arial" panose="020B0604020202020204" pitchFamily="34" charset="0"/>
                <a:cs typeface="Arial" panose="020B0604020202020204" pitchFamily="34" charset="0"/>
              </a:rPr>
              <a:t>, </a:t>
            </a:r>
            <a:r>
              <a:rPr lang="en-AU" dirty="0" smtClean="0">
                <a:solidFill>
                  <a:srgbClr val="FF0000"/>
                </a:solidFill>
                <a:latin typeface="Arial" panose="020B0604020202020204" pitchFamily="34" charset="0"/>
                <a:cs typeface="Arial" panose="020B0604020202020204" pitchFamily="34" charset="0"/>
              </a:rPr>
              <a:t>brown</a:t>
            </a:r>
            <a:r>
              <a:rPr lang="en-AU" dirty="0" smtClean="0">
                <a:solidFill>
                  <a:schemeClr val="tx1"/>
                </a:solidFill>
                <a:latin typeface="Arial" panose="020B0604020202020204" pitchFamily="34" charset="0"/>
                <a:cs typeface="Arial" panose="020B0604020202020204" pitchFamily="34" charset="0"/>
              </a:rPr>
              <a:t> </a:t>
            </a:r>
            <a:r>
              <a:rPr lang="en-AU" dirty="0">
                <a:solidFill>
                  <a:schemeClr val="tx1"/>
                </a:solidFill>
                <a:latin typeface="Arial" panose="020B0604020202020204" pitchFamily="34" charset="0"/>
                <a:cs typeface="Arial" panose="020B0604020202020204" pitchFamily="34" charset="0"/>
              </a:rPr>
              <a:t>desert background that feels </a:t>
            </a:r>
            <a:r>
              <a:rPr lang="en-AU" dirty="0">
                <a:solidFill>
                  <a:srgbClr val="0070C0"/>
                </a:solidFill>
                <a:latin typeface="Arial" panose="020B0604020202020204" pitchFamily="34" charset="0"/>
                <a:cs typeface="Arial" panose="020B0604020202020204" pitchFamily="34" charset="0"/>
              </a:rPr>
              <a:t>dry and </a:t>
            </a:r>
            <a:r>
              <a:rPr lang="en-AU" dirty="0" smtClean="0">
                <a:solidFill>
                  <a:srgbClr val="0070C0"/>
                </a:solidFill>
                <a:latin typeface="Arial" panose="020B0604020202020204" pitchFamily="34" charset="0"/>
                <a:cs typeface="Arial" panose="020B0604020202020204" pitchFamily="34" charset="0"/>
              </a:rPr>
              <a:t>lifeless</a:t>
            </a:r>
            <a:r>
              <a:rPr lang="en-AU" dirty="0" smtClean="0">
                <a:solidFill>
                  <a:schemeClr val="tx1"/>
                </a:solidFill>
                <a:latin typeface="Arial" panose="020B0604020202020204" pitchFamily="34" charset="0"/>
                <a:cs typeface="Arial" panose="020B0604020202020204" pitchFamily="34" charset="0"/>
              </a:rPr>
              <a:t>. The </a:t>
            </a:r>
            <a:r>
              <a:rPr lang="en-AU" dirty="0">
                <a:solidFill>
                  <a:srgbClr val="FF0000"/>
                </a:solidFill>
                <a:latin typeface="Arial" panose="020B0604020202020204" pitchFamily="34" charset="0"/>
                <a:cs typeface="Arial" panose="020B0604020202020204" pitchFamily="34" charset="0"/>
              </a:rPr>
              <a:t>thick</a:t>
            </a:r>
            <a:r>
              <a:rPr lang="en-AU" dirty="0">
                <a:solidFill>
                  <a:schemeClr val="tx1"/>
                </a:solidFill>
                <a:latin typeface="Arial" panose="020B0604020202020204" pitchFamily="34" charset="0"/>
                <a:cs typeface="Arial" panose="020B0604020202020204" pitchFamily="34" charset="0"/>
              </a:rPr>
              <a:t>, </a:t>
            </a:r>
            <a:r>
              <a:rPr lang="en-AU" dirty="0">
                <a:solidFill>
                  <a:srgbClr val="FF0000"/>
                </a:solidFill>
                <a:latin typeface="Arial" panose="020B0604020202020204" pitchFamily="34" charset="0"/>
                <a:cs typeface="Arial" panose="020B0604020202020204" pitchFamily="34" charset="0"/>
              </a:rPr>
              <a:t>exposed lines</a:t>
            </a:r>
            <a:r>
              <a:rPr lang="en-AU" dirty="0">
                <a:solidFill>
                  <a:schemeClr val="tx1"/>
                </a:solidFill>
                <a:latin typeface="Arial" panose="020B0604020202020204" pitchFamily="34" charset="0"/>
                <a:cs typeface="Arial" panose="020B0604020202020204" pitchFamily="34" charset="0"/>
              </a:rPr>
              <a:t>, of the earth and </a:t>
            </a:r>
            <a:r>
              <a:rPr lang="en-AU" dirty="0" err="1">
                <a:solidFill>
                  <a:schemeClr val="tx1"/>
                </a:solidFill>
                <a:latin typeface="Arial" panose="020B0604020202020204" pitchFamily="34" charset="0"/>
                <a:cs typeface="Arial" panose="020B0604020202020204" pitchFamily="34" charset="0"/>
              </a:rPr>
              <a:t>Fridas</a:t>
            </a:r>
            <a:r>
              <a:rPr lang="en-AU" dirty="0">
                <a:solidFill>
                  <a:schemeClr val="tx1"/>
                </a:solidFill>
                <a:latin typeface="Arial" panose="020B0604020202020204" pitchFamily="34" charset="0"/>
                <a:cs typeface="Arial" panose="020B0604020202020204" pitchFamily="34" charset="0"/>
              </a:rPr>
              <a:t> body make the artwork feel </a:t>
            </a:r>
            <a:r>
              <a:rPr lang="en-AU" dirty="0">
                <a:solidFill>
                  <a:srgbClr val="0070C0"/>
                </a:solidFill>
                <a:latin typeface="Arial" panose="020B0604020202020204" pitchFamily="34" charset="0"/>
                <a:cs typeface="Arial" panose="020B0604020202020204" pitchFamily="34" charset="0"/>
              </a:rPr>
              <a:t>brittle and isolating </a:t>
            </a:r>
            <a:r>
              <a:rPr lang="en-AU" dirty="0">
                <a:solidFill>
                  <a:schemeClr val="tx1"/>
                </a:solidFill>
                <a:latin typeface="Arial" panose="020B0604020202020204" pitchFamily="34" charset="0"/>
                <a:cs typeface="Arial" panose="020B0604020202020204" pitchFamily="34" charset="0"/>
              </a:rPr>
              <a:t>while creating a sense of </a:t>
            </a:r>
            <a:r>
              <a:rPr lang="en-AU" dirty="0">
                <a:solidFill>
                  <a:srgbClr val="00B050"/>
                </a:solidFill>
                <a:latin typeface="Arial" panose="020B0604020202020204" pitchFamily="34" charset="0"/>
                <a:cs typeface="Arial" panose="020B0604020202020204" pitchFamily="34" charset="0"/>
              </a:rPr>
              <a:t>unity</a:t>
            </a:r>
            <a:r>
              <a:rPr lang="en-AU" dirty="0">
                <a:solidFill>
                  <a:schemeClr val="tx1"/>
                </a:solidFill>
                <a:latin typeface="Arial" panose="020B0604020202020204" pitchFamily="34" charset="0"/>
                <a:cs typeface="Arial" panose="020B0604020202020204" pitchFamily="34" charset="0"/>
              </a:rPr>
              <a:t> between what she is feeling and what world is surrounding </a:t>
            </a:r>
            <a:r>
              <a:rPr lang="en-AU" dirty="0" smtClean="0">
                <a:solidFill>
                  <a:schemeClr val="tx1"/>
                </a:solidFill>
                <a:latin typeface="Arial" panose="020B0604020202020204" pitchFamily="34" charset="0"/>
                <a:cs typeface="Arial" panose="020B0604020202020204" pitchFamily="34" charset="0"/>
              </a:rPr>
              <a:t>her. The </a:t>
            </a:r>
            <a:r>
              <a:rPr lang="en-AU" dirty="0" smtClean="0">
                <a:solidFill>
                  <a:srgbClr val="FF0000"/>
                </a:solidFill>
                <a:latin typeface="Arial" panose="020B0604020202020204" pitchFamily="34" charset="0"/>
                <a:cs typeface="Arial" panose="020B0604020202020204" pitchFamily="34" charset="0"/>
              </a:rPr>
              <a:t>soft</a:t>
            </a:r>
            <a:r>
              <a:rPr lang="en-AU" dirty="0" smtClean="0">
                <a:solidFill>
                  <a:schemeClr val="tx1"/>
                </a:solidFill>
                <a:latin typeface="Arial" panose="020B0604020202020204" pitchFamily="34" charset="0"/>
                <a:cs typeface="Arial" panose="020B0604020202020204" pitchFamily="34" charset="0"/>
              </a:rPr>
              <a:t> </a:t>
            </a:r>
            <a:r>
              <a:rPr lang="en-AU" dirty="0" smtClean="0">
                <a:solidFill>
                  <a:srgbClr val="FF0000"/>
                </a:solidFill>
                <a:latin typeface="Arial" panose="020B0604020202020204" pitchFamily="34" charset="0"/>
                <a:cs typeface="Arial" panose="020B0604020202020204" pitchFamily="34" charset="0"/>
              </a:rPr>
              <a:t>lines</a:t>
            </a:r>
            <a:r>
              <a:rPr lang="en-AU" dirty="0" smtClean="0">
                <a:solidFill>
                  <a:schemeClr val="tx1"/>
                </a:solidFill>
                <a:latin typeface="Arial" panose="020B0604020202020204" pitchFamily="34" charset="0"/>
                <a:cs typeface="Arial" panose="020B0604020202020204" pitchFamily="34" charset="0"/>
              </a:rPr>
              <a:t> to create </a:t>
            </a:r>
            <a:r>
              <a:rPr lang="en-AU" dirty="0" err="1" smtClean="0">
                <a:solidFill>
                  <a:schemeClr val="tx1"/>
                </a:solidFill>
                <a:latin typeface="Arial" panose="020B0604020202020204" pitchFamily="34" charset="0"/>
                <a:cs typeface="Arial" panose="020B0604020202020204" pitchFamily="34" charset="0"/>
              </a:rPr>
              <a:t>Fridas</a:t>
            </a:r>
            <a:r>
              <a:rPr lang="en-AU" dirty="0" smtClean="0">
                <a:solidFill>
                  <a:schemeClr val="tx1"/>
                </a:solidFill>
                <a:latin typeface="Arial" panose="020B0604020202020204" pitchFamily="34" charset="0"/>
                <a:cs typeface="Arial" panose="020B0604020202020204" pitchFamily="34" charset="0"/>
              </a:rPr>
              <a:t> form, as well as </a:t>
            </a:r>
            <a:r>
              <a:rPr lang="en-AU" dirty="0" smtClean="0">
                <a:solidFill>
                  <a:srgbClr val="00B050"/>
                </a:solidFill>
                <a:latin typeface="Arial" panose="020B0604020202020204" pitchFamily="34" charset="0"/>
                <a:cs typeface="Arial" panose="020B0604020202020204" pitchFamily="34" charset="0"/>
              </a:rPr>
              <a:t>balance</a:t>
            </a:r>
            <a:r>
              <a:rPr lang="en-AU" dirty="0" smtClean="0">
                <a:solidFill>
                  <a:schemeClr val="tx1"/>
                </a:solidFill>
                <a:latin typeface="Arial" panose="020B0604020202020204" pitchFamily="34" charset="0"/>
                <a:cs typeface="Arial" panose="020B0604020202020204" pitchFamily="34" charset="0"/>
              </a:rPr>
              <a:t> of </a:t>
            </a:r>
            <a:r>
              <a:rPr lang="en-AU" dirty="0" smtClean="0">
                <a:solidFill>
                  <a:srgbClr val="FF0000"/>
                </a:solidFill>
                <a:latin typeface="Arial" panose="020B0604020202020204" pitchFamily="34" charset="0"/>
                <a:cs typeface="Arial" panose="020B0604020202020204" pitchFamily="34" charset="0"/>
              </a:rPr>
              <a:t>colours between the earth </a:t>
            </a:r>
            <a:r>
              <a:rPr lang="en-AU" dirty="0" smtClean="0">
                <a:solidFill>
                  <a:schemeClr val="tx1"/>
                </a:solidFill>
                <a:latin typeface="Arial" panose="020B0604020202020204" pitchFamily="34" charset="0"/>
                <a:cs typeface="Arial" panose="020B0604020202020204" pitchFamily="34" charset="0"/>
              </a:rPr>
              <a:t>and </a:t>
            </a:r>
            <a:r>
              <a:rPr lang="en-AU" dirty="0" err="1" smtClean="0">
                <a:solidFill>
                  <a:schemeClr val="tx1"/>
                </a:solidFill>
                <a:latin typeface="Arial" panose="020B0604020202020204" pitchFamily="34" charset="0"/>
                <a:cs typeface="Arial" panose="020B0604020202020204" pitchFamily="34" charset="0"/>
              </a:rPr>
              <a:t>Fridas</a:t>
            </a:r>
            <a:r>
              <a:rPr lang="en-AU" dirty="0" smtClean="0">
                <a:solidFill>
                  <a:schemeClr val="tx1"/>
                </a:solidFill>
                <a:latin typeface="Arial" panose="020B0604020202020204" pitchFamily="34" charset="0"/>
                <a:cs typeface="Arial" panose="020B0604020202020204" pitchFamily="34" charset="0"/>
              </a:rPr>
              <a:t> body- creates </a:t>
            </a:r>
            <a:r>
              <a:rPr lang="en-AU" dirty="0">
                <a:solidFill>
                  <a:srgbClr val="00B050"/>
                </a:solidFill>
                <a:latin typeface="Arial" panose="020B0604020202020204" pitchFamily="34" charset="0"/>
                <a:cs typeface="Arial" panose="020B0604020202020204" pitchFamily="34" charset="0"/>
              </a:rPr>
              <a:t>symmetry</a:t>
            </a:r>
            <a:r>
              <a:rPr lang="en-AU" dirty="0">
                <a:solidFill>
                  <a:schemeClr val="tx1"/>
                </a:solidFill>
                <a:latin typeface="Arial" panose="020B0604020202020204" pitchFamily="34" charset="0"/>
                <a:cs typeface="Arial" panose="020B0604020202020204" pitchFamily="34" charset="0"/>
              </a:rPr>
              <a:t> which gives the artwork </a:t>
            </a:r>
            <a:r>
              <a:rPr lang="en-AU" dirty="0" smtClean="0">
                <a:solidFill>
                  <a:schemeClr val="tx1"/>
                </a:solidFill>
                <a:latin typeface="Arial" panose="020B0604020202020204" pitchFamily="34" charset="0"/>
                <a:cs typeface="Arial" panose="020B0604020202020204" pitchFamily="34" charset="0"/>
              </a:rPr>
              <a:t>a </a:t>
            </a:r>
            <a:r>
              <a:rPr lang="en-AU" dirty="0" smtClean="0">
                <a:solidFill>
                  <a:srgbClr val="0070C0"/>
                </a:solidFill>
                <a:latin typeface="Arial" panose="020B0604020202020204" pitchFamily="34" charset="0"/>
                <a:cs typeface="Arial" panose="020B0604020202020204" pitchFamily="34" charset="0"/>
              </a:rPr>
              <a:t>sense of stillness </a:t>
            </a:r>
            <a:r>
              <a:rPr lang="en-AU" dirty="0">
                <a:solidFill>
                  <a:srgbClr val="0070C0"/>
                </a:solidFill>
                <a:latin typeface="Arial" panose="020B0604020202020204" pitchFamily="34" charset="0"/>
                <a:cs typeface="Arial" panose="020B0604020202020204" pitchFamily="34" charset="0"/>
              </a:rPr>
              <a:t>and drama</a:t>
            </a:r>
            <a:r>
              <a:rPr lang="en-AU" dirty="0">
                <a:solidFill>
                  <a:schemeClr val="tx1"/>
                </a:solidFill>
                <a:latin typeface="Arial" panose="020B0604020202020204" pitchFamily="34" charset="0"/>
                <a:cs typeface="Arial" panose="020B0604020202020204" pitchFamily="34" charset="0"/>
              </a:rPr>
              <a:t>.</a:t>
            </a:r>
          </a:p>
          <a:p>
            <a:endParaRPr lang="en-AU" dirty="0"/>
          </a:p>
        </p:txBody>
      </p:sp>
      <p:pic>
        <p:nvPicPr>
          <p:cNvPr id="4" name="Picture 2" descr="https://norwalk.digication.com/files/Md77adb31d0e4d0ef23b7d2512926e7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011" y="1892459"/>
            <a:ext cx="2501900" cy="325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425537" y="825863"/>
            <a:ext cx="2236510" cy="923330"/>
          </a:xfrm>
          <a:prstGeom prst="rect">
            <a:avLst/>
          </a:prstGeom>
        </p:spPr>
        <p:txBody>
          <a:bodyPr wrap="none">
            <a:spAutoFit/>
          </a:bodyPr>
          <a:lstStyle/>
          <a:p>
            <a:r>
              <a:rPr lang="en-AU" dirty="0">
                <a:solidFill>
                  <a:srgbClr val="222222"/>
                </a:solidFill>
                <a:latin typeface="Google Sans"/>
              </a:rPr>
              <a:t>The Broken </a:t>
            </a:r>
            <a:r>
              <a:rPr lang="en-AU" dirty="0" smtClean="0">
                <a:solidFill>
                  <a:srgbClr val="222222"/>
                </a:solidFill>
                <a:latin typeface="Google Sans"/>
              </a:rPr>
              <a:t>Column</a:t>
            </a:r>
          </a:p>
          <a:p>
            <a:r>
              <a:rPr lang="en-AU" dirty="0" smtClean="0">
                <a:solidFill>
                  <a:srgbClr val="222222"/>
                </a:solidFill>
                <a:latin typeface="Google Sans"/>
              </a:rPr>
              <a:t>Frida Kahlo</a:t>
            </a:r>
          </a:p>
          <a:p>
            <a:r>
              <a:rPr lang="en-AU" dirty="0" smtClean="0">
                <a:solidFill>
                  <a:srgbClr val="222222"/>
                </a:solidFill>
                <a:latin typeface="Google Sans"/>
              </a:rPr>
              <a:t>1944</a:t>
            </a:r>
            <a:endParaRPr lang="en-AU" dirty="0"/>
          </a:p>
        </p:txBody>
      </p:sp>
    </p:spTree>
    <p:extLst>
      <p:ext uri="{BB962C8B-B14F-4D97-AF65-F5344CB8AC3E}">
        <p14:creationId xmlns:p14="http://schemas.microsoft.com/office/powerpoint/2010/main" val="950098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34" y="403860"/>
            <a:ext cx="8596668" cy="1320800"/>
          </a:xfrm>
        </p:spPr>
        <p:txBody>
          <a:bodyPr>
            <a:normAutofit fontScale="90000"/>
          </a:bodyPr>
          <a:lstStyle/>
          <a:p>
            <a:r>
              <a:rPr lang="en-AU" b="1" i="1" dirty="0"/>
              <a:t>High scoring response from a past </a:t>
            </a:r>
            <a:r>
              <a:rPr lang="en-AU" b="1" i="1" dirty="0" smtClean="0"/>
              <a:t>exam</a:t>
            </a:r>
            <a:br>
              <a:rPr lang="en-AU" b="1" i="1" dirty="0" smtClean="0"/>
            </a:br>
            <a:r>
              <a:rPr lang="en-AU" sz="2200" b="1" i="1" dirty="0"/>
              <a:t>Choose one artwork from the detached insert and explain how art elements have been used to achieve aesthetic </a:t>
            </a:r>
            <a:r>
              <a:rPr lang="en-AU" sz="2200" b="1" i="1" dirty="0" smtClean="0"/>
              <a:t>qualities….</a:t>
            </a:r>
            <a:endParaRPr lang="en-AU" sz="2200" b="1" i="1" dirty="0"/>
          </a:p>
        </p:txBody>
      </p:sp>
      <p:sp>
        <p:nvSpPr>
          <p:cNvPr id="3" name="Content Placeholder 2"/>
          <p:cNvSpPr>
            <a:spLocks noGrp="1"/>
          </p:cNvSpPr>
          <p:nvPr>
            <p:ph idx="1"/>
          </p:nvPr>
        </p:nvSpPr>
        <p:spPr>
          <a:xfrm>
            <a:off x="677334" y="2160589"/>
            <a:ext cx="6409266" cy="4537391"/>
          </a:xfrm>
        </p:spPr>
        <p:txBody>
          <a:bodyPr/>
          <a:lstStyle/>
          <a:p>
            <a:r>
              <a:rPr lang="en-AU" i="1" dirty="0" smtClean="0"/>
              <a:t>In </a:t>
            </a:r>
            <a:r>
              <a:rPr lang="en-AU" i="1" dirty="0"/>
              <a:t>this painting Matisse has used the art elements of colour, shape and line to create aesthetic qualities of joyousness, wellbeing, and abundance. Matisse has used complementary tones of red and green to heighten the intensity of the colour, which gives a feeling of richness to the work. He has used rounded shapes in the pattern on the tablecloth and wall and in the shape of the trees and the woman’s hair. The curved lines of the trees are echoed in the outline of the woman’s skirt and hair and in the shapes of the fruit and decanter. In this painting colour, shape and line work together to achieve aesthetic qualities of peacefulness and harmony.</a:t>
            </a:r>
            <a:endParaRPr lang="en-AU" dirty="0"/>
          </a:p>
          <a:p>
            <a:pPr marL="0" indent="0">
              <a:buNone/>
            </a:pPr>
            <a:r>
              <a:rPr lang="en-AU" dirty="0"/>
              <a:t/>
            </a:r>
            <a:br>
              <a:rPr lang="en-AU" dirty="0"/>
            </a:br>
            <a:endParaRPr lang="en-AU" dirty="0"/>
          </a:p>
        </p:txBody>
      </p:sp>
      <p:pic>
        <p:nvPicPr>
          <p:cNvPr id="8194" name="Picture 2" descr="red 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475" y="2545970"/>
            <a:ext cx="3554268" cy="28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2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Lets try one together…</a:t>
            </a:r>
            <a:endParaRPr lang="en-AU" dirty="0"/>
          </a:p>
        </p:txBody>
      </p:sp>
      <p:sp>
        <p:nvSpPr>
          <p:cNvPr id="3" name="Content Placeholder 2"/>
          <p:cNvSpPr>
            <a:spLocks noGrp="1"/>
          </p:cNvSpPr>
          <p:nvPr>
            <p:ph idx="1"/>
          </p:nvPr>
        </p:nvSpPr>
        <p:spPr>
          <a:xfrm>
            <a:off x="677334" y="1747053"/>
            <a:ext cx="8596668" cy="3880773"/>
          </a:xfrm>
        </p:spPr>
        <p:txBody>
          <a:bodyPr>
            <a:normAutofit fontScale="77500" lnSpcReduction="20000"/>
          </a:bodyPr>
          <a:lstStyle/>
          <a:p>
            <a:r>
              <a:rPr lang="en-AU" b="1" i="1" dirty="0">
                <a:latin typeface="Arial" panose="020B0604020202020204" pitchFamily="34" charset="0"/>
                <a:cs typeface="Arial" panose="020B0604020202020204" pitchFamily="34" charset="0"/>
              </a:rPr>
              <a:t>Identify what you’re talking about:</a:t>
            </a:r>
          </a:p>
          <a:p>
            <a:r>
              <a:rPr lang="en-AU" dirty="0">
                <a:latin typeface="Arial" panose="020B0604020202020204" pitchFamily="34" charset="0"/>
                <a:cs typeface="Arial" panose="020B0604020202020204" pitchFamily="34" charset="0"/>
              </a:rPr>
              <a:t>1a- </a:t>
            </a:r>
            <a:r>
              <a:rPr lang="en-AU" dirty="0">
                <a:solidFill>
                  <a:srgbClr val="0070C0"/>
                </a:solidFill>
                <a:latin typeface="Arial" panose="020B0604020202020204" pitchFamily="34" charset="0"/>
                <a:cs typeface="Arial" panose="020B0604020202020204" pitchFamily="34" charset="0"/>
              </a:rPr>
              <a:t>Identify the aesthetic qualities </a:t>
            </a:r>
            <a:r>
              <a:rPr lang="en-AU" dirty="0" smtClean="0">
                <a:latin typeface="Arial" panose="020B0604020202020204" pitchFamily="34" charset="0"/>
                <a:cs typeface="Arial" panose="020B0604020202020204" pitchFamily="34" charset="0"/>
              </a:rPr>
              <a:t>:</a:t>
            </a:r>
          </a:p>
          <a:p>
            <a:r>
              <a:rPr lang="en-AU" dirty="0" smtClean="0">
                <a:latin typeface="Arial" panose="020B0604020202020204" pitchFamily="34" charset="0"/>
                <a:cs typeface="Arial" panose="020B0604020202020204" pitchFamily="34" charset="0"/>
              </a:rPr>
              <a:t>-pain, still, intense, emotional, miserable, lifeless, ominous</a:t>
            </a:r>
          </a:p>
          <a:p>
            <a:r>
              <a:rPr lang="en-AU" dirty="0" smtClean="0">
                <a:latin typeface="Arial" panose="020B0604020202020204" pitchFamily="34" charset="0"/>
                <a:cs typeface="Arial" panose="020B0604020202020204" pitchFamily="34" charset="0"/>
              </a:rPr>
              <a:t>Unhappy, distressing, solidarity or power</a:t>
            </a:r>
            <a:endParaRPr lang="en-AU" dirty="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1b- </a:t>
            </a:r>
            <a:r>
              <a:rPr lang="en-AU" dirty="0">
                <a:solidFill>
                  <a:srgbClr val="FF0000"/>
                </a:solidFill>
                <a:latin typeface="Arial" panose="020B0604020202020204" pitchFamily="34" charset="0"/>
                <a:cs typeface="Arial" panose="020B0604020202020204" pitchFamily="34" charset="0"/>
              </a:rPr>
              <a:t>discuss the main art elements </a:t>
            </a:r>
            <a:r>
              <a:rPr lang="en-AU" dirty="0">
                <a:latin typeface="Arial" panose="020B0604020202020204" pitchFamily="34" charset="0"/>
                <a:cs typeface="Arial" panose="020B0604020202020204" pitchFamily="34" charset="0"/>
              </a:rPr>
              <a:t>(and principles</a:t>
            </a:r>
            <a:r>
              <a:rPr lang="en-AU" dirty="0" smtClean="0">
                <a:latin typeface="Arial" panose="020B0604020202020204" pitchFamily="34" charset="0"/>
                <a:cs typeface="Arial" panose="020B0604020202020204" pitchFamily="34" charset="0"/>
              </a:rPr>
              <a:t>):</a:t>
            </a:r>
          </a:p>
          <a:p>
            <a:pPr marL="0" indent="0">
              <a:buNone/>
            </a:pPr>
            <a:r>
              <a:rPr lang="en-AU" dirty="0" smtClean="0">
                <a:latin typeface="Arial" panose="020B0604020202020204" pitchFamily="34" charset="0"/>
                <a:cs typeface="Arial" panose="020B0604020202020204" pitchFamily="34" charset="0"/>
              </a:rPr>
              <a:t>-Shapes</a:t>
            </a:r>
          </a:p>
          <a:p>
            <a:pPr marL="0" indent="0">
              <a:buNone/>
            </a:pPr>
            <a:r>
              <a:rPr lang="en-AU" dirty="0" smtClean="0">
                <a:latin typeface="Arial" panose="020B0604020202020204" pitchFamily="34" charset="0"/>
                <a:cs typeface="Arial" panose="020B0604020202020204" pitchFamily="34" charset="0"/>
              </a:rPr>
              <a:t>-Colours- contrast</a:t>
            </a:r>
          </a:p>
          <a:p>
            <a:pPr marL="0" indent="0">
              <a:buNone/>
            </a:pPr>
            <a:r>
              <a:rPr lang="en-AU" dirty="0" smtClean="0">
                <a:latin typeface="Arial" panose="020B0604020202020204" pitchFamily="34" charset="0"/>
                <a:cs typeface="Arial" panose="020B0604020202020204" pitchFamily="34" charset="0"/>
              </a:rPr>
              <a:t>-Tone </a:t>
            </a:r>
          </a:p>
          <a:p>
            <a:pPr marL="0" indent="0">
              <a:buNone/>
            </a:pPr>
            <a:endParaRPr lang="en-AU" dirty="0" smtClean="0">
              <a:latin typeface="Arial" panose="020B0604020202020204" pitchFamily="34" charset="0"/>
              <a:cs typeface="Arial" panose="020B0604020202020204" pitchFamily="34" charset="0"/>
            </a:endParaRPr>
          </a:p>
          <a:p>
            <a:r>
              <a:rPr lang="en-AU" dirty="0"/>
              <a:t>1a- </a:t>
            </a:r>
            <a:r>
              <a:rPr lang="en-AU" dirty="0">
                <a:solidFill>
                  <a:srgbClr val="0070C0"/>
                </a:solidFill>
              </a:rPr>
              <a:t>Identify the aesthetic qualities </a:t>
            </a:r>
            <a:r>
              <a:rPr lang="en-AU" dirty="0"/>
              <a:t>and</a:t>
            </a:r>
          </a:p>
          <a:p>
            <a:r>
              <a:rPr lang="en-AU"/>
              <a:t>1b- </a:t>
            </a:r>
            <a:r>
              <a:rPr lang="en-AU">
                <a:solidFill>
                  <a:srgbClr val="FF0000"/>
                </a:solidFill>
              </a:rPr>
              <a:t>discuss the main art elements </a:t>
            </a:r>
            <a:r>
              <a:rPr lang="en-AU"/>
              <a:t>(and principles)</a:t>
            </a:r>
          </a:p>
          <a:p>
            <a:pPr marL="0" indent="0">
              <a:buNone/>
            </a:pP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endParaRPr lang="en-AU" dirty="0"/>
          </a:p>
        </p:txBody>
      </p:sp>
      <p:pic>
        <p:nvPicPr>
          <p:cNvPr id="7170" name="Picture 2" descr="The Two Fridas, 1939 by Frida Kah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49" y="1698171"/>
            <a:ext cx="4229110" cy="42432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9554" y="792946"/>
            <a:ext cx="1654629" cy="954107"/>
          </a:xfrm>
          <a:prstGeom prst="rect">
            <a:avLst/>
          </a:prstGeom>
        </p:spPr>
        <p:txBody>
          <a:bodyPr wrap="square">
            <a:spAutoFit/>
          </a:bodyPr>
          <a:lstStyle/>
          <a:p>
            <a:r>
              <a:rPr lang="en-AU" sz="1400" dirty="0">
                <a:latin typeface="Arial" panose="020B0604020202020204" pitchFamily="34" charset="0"/>
                <a:cs typeface="Arial" panose="020B0604020202020204" pitchFamily="34" charset="0"/>
              </a:rPr>
              <a:t>The Two </a:t>
            </a:r>
            <a:r>
              <a:rPr lang="en-AU" sz="1400" dirty="0" err="1">
                <a:latin typeface="Arial" panose="020B0604020202020204" pitchFamily="34" charset="0"/>
                <a:cs typeface="Arial" panose="020B0604020202020204" pitchFamily="34" charset="0"/>
              </a:rPr>
              <a:t>Fridas</a:t>
            </a:r>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Oil Paint</a:t>
            </a:r>
          </a:p>
          <a:p>
            <a:r>
              <a:rPr lang="en-AU" sz="1400" dirty="0" smtClean="0">
                <a:latin typeface="Arial" panose="020B0604020202020204" pitchFamily="34" charset="0"/>
                <a:cs typeface="Arial" panose="020B0604020202020204" pitchFamily="34" charset="0"/>
              </a:rPr>
              <a:t>Frida Kahlo</a:t>
            </a:r>
          </a:p>
          <a:p>
            <a:r>
              <a:rPr lang="en-AU" sz="1400" b="0" i="0" dirty="0" smtClean="0">
                <a:effectLst/>
                <a:latin typeface="Arial" panose="020B0604020202020204" pitchFamily="34" charset="0"/>
                <a:cs typeface="Arial" panose="020B0604020202020204" pitchFamily="34" charset="0"/>
              </a:rPr>
              <a:t>1939</a:t>
            </a:r>
            <a:endParaRPr lang="en-AU" sz="1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306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Paragraph format…</a:t>
            </a:r>
            <a:endParaRPr lang="en-AU" dirty="0"/>
          </a:p>
        </p:txBody>
      </p:sp>
      <p:sp>
        <p:nvSpPr>
          <p:cNvPr id="3" name="Content Placeholder 2"/>
          <p:cNvSpPr>
            <a:spLocks noGrp="1"/>
          </p:cNvSpPr>
          <p:nvPr>
            <p:ph idx="1"/>
          </p:nvPr>
        </p:nvSpPr>
        <p:spPr/>
        <p:txBody>
          <a:bodyPr/>
          <a:lstStyle/>
          <a:p>
            <a:endParaRPr lang="en-AU"/>
          </a:p>
        </p:txBody>
      </p:sp>
      <p:pic>
        <p:nvPicPr>
          <p:cNvPr id="4" name="Picture 2" descr="The Two Fridas, 1939 by Frida Kah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158" y="1930400"/>
            <a:ext cx="4229110" cy="4243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33063" y="1025175"/>
            <a:ext cx="1654629" cy="954107"/>
          </a:xfrm>
          <a:prstGeom prst="rect">
            <a:avLst/>
          </a:prstGeom>
        </p:spPr>
        <p:txBody>
          <a:bodyPr wrap="square">
            <a:spAutoFit/>
          </a:bodyPr>
          <a:lstStyle/>
          <a:p>
            <a:r>
              <a:rPr lang="en-AU" sz="1400" dirty="0">
                <a:latin typeface="Arial" panose="020B0604020202020204" pitchFamily="34" charset="0"/>
                <a:cs typeface="Arial" panose="020B0604020202020204" pitchFamily="34" charset="0"/>
              </a:rPr>
              <a:t>The Two </a:t>
            </a:r>
            <a:r>
              <a:rPr lang="en-AU" sz="1400" dirty="0" err="1">
                <a:latin typeface="Arial" panose="020B0604020202020204" pitchFamily="34" charset="0"/>
                <a:cs typeface="Arial" panose="020B0604020202020204" pitchFamily="34" charset="0"/>
              </a:rPr>
              <a:t>Fridas</a:t>
            </a:r>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Oil Paint</a:t>
            </a:r>
          </a:p>
          <a:p>
            <a:r>
              <a:rPr lang="en-AU" sz="1400" dirty="0" smtClean="0">
                <a:latin typeface="Arial" panose="020B0604020202020204" pitchFamily="34" charset="0"/>
                <a:cs typeface="Arial" panose="020B0604020202020204" pitchFamily="34" charset="0"/>
              </a:rPr>
              <a:t>Frida Kahlo</a:t>
            </a:r>
          </a:p>
          <a:p>
            <a:r>
              <a:rPr lang="en-AU" sz="1400" b="0" i="0" dirty="0" smtClean="0">
                <a:effectLst/>
                <a:latin typeface="Arial" panose="020B0604020202020204" pitchFamily="34" charset="0"/>
                <a:cs typeface="Arial" panose="020B0604020202020204" pitchFamily="34" charset="0"/>
              </a:rPr>
              <a:t>1939</a:t>
            </a:r>
            <a:endParaRPr lang="en-AU" sz="1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536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Ingredients for Writing about Aesthetic Qualities</a:t>
            </a:r>
            <a:endParaRPr lang="en-AU" dirty="0"/>
          </a:p>
        </p:txBody>
      </p:sp>
      <p:sp>
        <p:nvSpPr>
          <p:cNvPr id="3" name="Content Placeholder 2"/>
          <p:cNvSpPr>
            <a:spLocks noGrp="1"/>
          </p:cNvSpPr>
          <p:nvPr>
            <p:ph idx="1"/>
          </p:nvPr>
        </p:nvSpPr>
        <p:spPr/>
        <p:txBody>
          <a:bodyPr/>
          <a:lstStyle/>
          <a:p>
            <a:r>
              <a:rPr lang="en-AU" dirty="0" smtClean="0">
                <a:latin typeface="Arial" panose="020B0604020202020204" pitchFamily="34" charset="0"/>
                <a:cs typeface="Arial" panose="020B0604020202020204" pitchFamily="34" charset="0"/>
              </a:rPr>
              <a:t>First we have the </a:t>
            </a:r>
            <a:r>
              <a:rPr lang="en-AU" b="1" dirty="0" smtClean="0">
                <a:latin typeface="Arial" panose="020B0604020202020204" pitchFamily="34" charset="0"/>
                <a:cs typeface="Arial" panose="020B0604020202020204" pitchFamily="34" charset="0"/>
              </a:rPr>
              <a:t>ART ELEMENTS</a:t>
            </a:r>
            <a:r>
              <a:rPr lang="en-AU" dirty="0" smtClean="0">
                <a:latin typeface="Arial" panose="020B0604020202020204" pitchFamily="34" charset="0"/>
                <a:cs typeface="Arial" panose="020B0604020202020204" pitchFamily="34" charset="0"/>
              </a:rPr>
              <a:t>:</a:t>
            </a:r>
          </a:p>
          <a:p>
            <a:r>
              <a:rPr lang="en-AU" dirty="0" smtClean="0">
                <a:latin typeface="Arial" panose="020B0604020202020204" pitchFamily="34" charset="0"/>
                <a:cs typeface="Arial" panose="020B0604020202020204" pitchFamily="34" charset="0"/>
              </a:rPr>
              <a:t>Line, colour, shape, form, tone, texture and space</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How we arrange them creates the ART PRINCIPLES:</a:t>
            </a:r>
          </a:p>
          <a:p>
            <a:r>
              <a:rPr lang="en-AU" dirty="0" smtClean="0">
                <a:latin typeface="Arial" panose="020B0604020202020204" pitchFamily="34" charset="0"/>
                <a:cs typeface="Arial" panose="020B0604020202020204" pitchFamily="34" charset="0"/>
              </a:rPr>
              <a:t>Unity, contrast, movement, balance, variety, harmony, emphasis (focal point)</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How we </a:t>
            </a:r>
            <a:r>
              <a:rPr lang="en-AU" b="1" dirty="0" smtClean="0">
                <a:latin typeface="Arial" panose="020B0604020202020204" pitchFamily="34" charset="0"/>
                <a:cs typeface="Arial" panose="020B0604020202020204" pitchFamily="34" charset="0"/>
              </a:rPr>
              <a:t>use</a:t>
            </a:r>
            <a:r>
              <a:rPr lang="en-AU" dirty="0" smtClean="0">
                <a:latin typeface="Arial" panose="020B0604020202020204" pitchFamily="34" charset="0"/>
                <a:cs typeface="Arial" panose="020B0604020202020204" pitchFamily="34" charset="0"/>
              </a:rPr>
              <a:t> the art elements and art principles creates the </a:t>
            </a:r>
            <a:r>
              <a:rPr lang="en-AU" b="1" dirty="0" smtClean="0">
                <a:latin typeface="Arial" panose="020B0604020202020204" pitchFamily="34" charset="0"/>
                <a:cs typeface="Arial" panose="020B0604020202020204" pitchFamily="34" charset="0"/>
              </a:rPr>
              <a:t>AESTHETIC QUALITIES</a:t>
            </a:r>
          </a:p>
          <a:p>
            <a:r>
              <a:rPr lang="en-AU" dirty="0" smtClean="0">
                <a:latin typeface="Arial" panose="020B0604020202020204" pitchFamily="34" charset="0"/>
                <a:cs typeface="Arial" panose="020B0604020202020204" pitchFamily="34" charset="0"/>
              </a:rPr>
              <a:t>Happy, mournful, scary, dramatic, sombre…. </a:t>
            </a:r>
          </a:p>
        </p:txBody>
      </p:sp>
    </p:spTree>
    <p:extLst>
      <p:ext uri="{BB962C8B-B14F-4D97-AF65-F5344CB8AC3E}">
        <p14:creationId xmlns:p14="http://schemas.microsoft.com/office/powerpoint/2010/main" val="2174408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AESTHETIC QUALITIES</a:t>
            </a:r>
            <a:endParaRPr lang="en-AU" dirty="0"/>
          </a:p>
        </p:txBody>
      </p:sp>
      <p:sp>
        <p:nvSpPr>
          <p:cNvPr id="3" name="Content Placeholder 2"/>
          <p:cNvSpPr>
            <a:spLocks noGrp="1"/>
          </p:cNvSpPr>
          <p:nvPr>
            <p:ph idx="1"/>
          </p:nvPr>
        </p:nvSpPr>
        <p:spPr/>
        <p:txBody>
          <a:bodyPr/>
          <a:lstStyle/>
          <a:p>
            <a:r>
              <a:rPr lang="en-AU" b="1" dirty="0" smtClean="0">
                <a:latin typeface="Arial" panose="020B0604020202020204" pitchFamily="34" charset="0"/>
                <a:cs typeface="Arial" panose="020B0604020202020204" pitchFamily="34" charset="0"/>
              </a:rPr>
              <a:t>Aesthetic qualities </a:t>
            </a:r>
            <a:r>
              <a:rPr lang="en-AU" dirty="0" smtClean="0">
                <a:latin typeface="Arial" panose="020B0604020202020204" pitchFamily="34" charset="0"/>
                <a:cs typeface="Arial" panose="020B0604020202020204" pitchFamily="34" charset="0"/>
              </a:rPr>
              <a:t>are defined in the study guide as “</a:t>
            </a:r>
            <a:r>
              <a:rPr lang="en-AU" b="1" dirty="0" smtClean="0">
                <a:latin typeface="Arial" panose="020B0604020202020204" pitchFamily="34" charset="0"/>
                <a:cs typeface="Arial" panose="020B0604020202020204" pitchFamily="34" charset="0"/>
              </a:rPr>
              <a:t>The way in which art elements and principles</a:t>
            </a:r>
            <a:r>
              <a:rPr lang="en-AU" dirty="0" smtClean="0">
                <a:latin typeface="Arial" panose="020B0604020202020204" pitchFamily="34" charset="0"/>
                <a:cs typeface="Arial" panose="020B0604020202020204" pitchFamily="34" charset="0"/>
              </a:rPr>
              <a:t>, materials and techniques</a:t>
            </a:r>
            <a:r>
              <a:rPr lang="en-AU" b="1" dirty="0" smtClean="0">
                <a:latin typeface="Arial" panose="020B0604020202020204" pitchFamily="34" charset="0"/>
                <a:cs typeface="Arial" panose="020B0604020202020204" pitchFamily="34" charset="0"/>
              </a:rPr>
              <a:t> work together to influence the mood, feeling or meaning of an artwork.</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In Studio Arts you are usually asked about how the art element and principles create aesthetic qualities (</a:t>
            </a:r>
            <a:r>
              <a:rPr lang="en-AU" dirty="0" err="1" smtClean="0">
                <a:latin typeface="Arial" panose="020B0604020202020204" pitchFamily="34" charset="0"/>
                <a:cs typeface="Arial" panose="020B0604020202020204" pitchFamily="34" charset="0"/>
              </a:rPr>
              <a:t>ie</a:t>
            </a:r>
            <a:r>
              <a:rPr lang="en-AU" dirty="0" smtClean="0">
                <a:latin typeface="Arial" panose="020B0604020202020204" pitchFamily="34" charset="0"/>
                <a:cs typeface="Arial" panose="020B0604020202020204" pitchFamily="34" charset="0"/>
              </a:rPr>
              <a:t>- generally you can ignore the bit about materials and techniques)</a:t>
            </a:r>
          </a:p>
          <a:p>
            <a:pPr marL="0" indent="0">
              <a:buNone/>
            </a:pP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Aesthetic qualities could be: gentle, angry, dramatic, calm, happy, soft, hard, rough, bright, sharp, harsh, dark, heavy, peaceful … </a:t>
            </a:r>
            <a:r>
              <a:rPr lang="en-AU" dirty="0" err="1" smtClean="0">
                <a:latin typeface="Arial" panose="020B0604020202020204" pitchFamily="34" charset="0"/>
                <a:cs typeface="Arial" panose="020B0604020202020204" pitchFamily="34" charset="0"/>
              </a:rPr>
              <a:t>etc</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505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List of MOODS/ FEELINGS of an artwork</a:t>
            </a:r>
            <a:endParaRPr lang="en-AU" dirty="0"/>
          </a:p>
        </p:txBody>
      </p:sp>
      <p:sp>
        <p:nvSpPr>
          <p:cNvPr id="3" name="Content Placeholder 2"/>
          <p:cNvSpPr>
            <a:spLocks noGrp="1"/>
          </p:cNvSpPr>
          <p:nvPr>
            <p:ph idx="1"/>
          </p:nvPr>
        </p:nvSpPr>
        <p:spPr/>
        <p:txBody>
          <a:bodyPr>
            <a:normAutofit/>
          </a:bodyPr>
          <a:lstStyle/>
          <a:p>
            <a:pPr fontAlgn="base"/>
            <a:r>
              <a:rPr lang="en-AU" dirty="0"/>
              <a:t>Calm, content, peaceful, relaxed, tranquil</a:t>
            </a:r>
          </a:p>
          <a:p>
            <a:pPr fontAlgn="base"/>
            <a:r>
              <a:rPr lang="en-AU" dirty="0"/>
              <a:t>Cheerful, happy, joyful, romantic</a:t>
            </a:r>
          </a:p>
          <a:p>
            <a:pPr fontAlgn="base"/>
            <a:r>
              <a:rPr lang="en-AU" dirty="0"/>
              <a:t>Depressed, gloomy, miserable, sad, </a:t>
            </a:r>
            <a:r>
              <a:rPr lang="en-AU" dirty="0" err="1"/>
              <a:t>somber</a:t>
            </a:r>
            <a:r>
              <a:rPr lang="en-AU" dirty="0"/>
              <a:t>, tearful, unhappy</a:t>
            </a:r>
          </a:p>
          <a:p>
            <a:pPr fontAlgn="base"/>
            <a:r>
              <a:rPr lang="en-AU" dirty="0"/>
              <a:t>Aggressive, angry, chilling, dark, distressing, frightening, violent</a:t>
            </a:r>
          </a:p>
          <a:p>
            <a:pPr fontAlgn="base"/>
            <a:r>
              <a:rPr lang="en-AU" dirty="0"/>
              <a:t>Energetic, exciting, stimulating, thought-provoking</a:t>
            </a:r>
          </a:p>
          <a:p>
            <a:pPr fontAlgn="base"/>
            <a:r>
              <a:rPr lang="en-AU" dirty="0"/>
              <a:t>Boring, dull, lifeless, insipid</a:t>
            </a:r>
          </a:p>
          <a:p>
            <a:pPr marL="0" indent="0">
              <a:buNone/>
            </a:pPr>
            <a:r>
              <a:rPr lang="en-AU" dirty="0"/>
              <a:t/>
            </a:r>
            <a:br>
              <a:rPr lang="en-AU" dirty="0"/>
            </a:br>
            <a:endParaRPr lang="en-AU" dirty="0"/>
          </a:p>
        </p:txBody>
      </p:sp>
    </p:spTree>
    <p:extLst>
      <p:ext uri="{BB962C8B-B14F-4D97-AF65-F5344CB8AC3E}">
        <p14:creationId xmlns:p14="http://schemas.microsoft.com/office/powerpoint/2010/main" val="572251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 Elements</a:t>
            </a:r>
            <a:endParaRPr lang="en-AU" dirty="0"/>
          </a:p>
        </p:txBody>
      </p:sp>
      <p:sp>
        <p:nvSpPr>
          <p:cNvPr id="3" name="Content Placeholder 2"/>
          <p:cNvSpPr>
            <a:spLocks noGrp="1"/>
          </p:cNvSpPr>
          <p:nvPr>
            <p:ph idx="1"/>
          </p:nvPr>
        </p:nvSpPr>
        <p:spPr>
          <a:xfrm>
            <a:off x="533643" y="1468258"/>
            <a:ext cx="8596668" cy="3880773"/>
          </a:xfrm>
        </p:spPr>
        <p:txBody>
          <a:bodyPr/>
          <a:lstStyle/>
          <a:p>
            <a:r>
              <a:rPr lang="en-AU" dirty="0" smtClean="0">
                <a:latin typeface="Arial" panose="020B0604020202020204" pitchFamily="34" charset="0"/>
                <a:cs typeface="Arial" panose="020B0604020202020204" pitchFamily="34" charset="0"/>
              </a:rPr>
              <a:t>To analyse art you </a:t>
            </a:r>
            <a:r>
              <a:rPr lang="en-AU" b="1" dirty="0" smtClean="0">
                <a:latin typeface="Arial" panose="020B0604020202020204" pitchFamily="34" charset="0"/>
                <a:cs typeface="Arial" panose="020B0604020202020204" pitchFamily="34" charset="0"/>
              </a:rPr>
              <a:t>MUST</a:t>
            </a:r>
            <a:r>
              <a:rPr lang="en-AU" dirty="0" smtClean="0">
                <a:latin typeface="Arial" panose="020B0604020202020204" pitchFamily="34" charset="0"/>
                <a:cs typeface="Arial" panose="020B0604020202020204" pitchFamily="34" charset="0"/>
              </a:rPr>
              <a:t> be able </a:t>
            </a:r>
            <a:r>
              <a:rPr lang="en-AU" b="1" dirty="0" smtClean="0">
                <a:latin typeface="Arial" panose="020B0604020202020204" pitchFamily="34" charset="0"/>
                <a:cs typeface="Arial" panose="020B0604020202020204" pitchFamily="34" charset="0"/>
              </a:rPr>
              <a:t>to classify and describe </a:t>
            </a:r>
            <a:r>
              <a:rPr lang="en-AU" dirty="0" smtClean="0">
                <a:latin typeface="Arial" panose="020B0604020202020204" pitchFamily="34" charset="0"/>
                <a:cs typeface="Arial" panose="020B0604020202020204" pitchFamily="34" charset="0"/>
              </a:rPr>
              <a:t>the art elements</a:t>
            </a:r>
          </a:p>
          <a:p>
            <a:r>
              <a:rPr lang="en-AU" dirty="0" smtClean="0">
                <a:latin typeface="Arial" panose="020B0604020202020204" pitchFamily="34" charset="0"/>
                <a:cs typeface="Arial" panose="020B0604020202020204" pitchFamily="34" charset="0"/>
              </a:rPr>
              <a:t>For some elements you can use normal </a:t>
            </a:r>
            <a:r>
              <a:rPr lang="en-AU" b="1" dirty="0" smtClean="0">
                <a:latin typeface="Arial" panose="020B0604020202020204" pitchFamily="34" charset="0"/>
                <a:cs typeface="Arial" panose="020B0604020202020204" pitchFamily="34" charset="0"/>
              </a:rPr>
              <a:t>adjectives</a:t>
            </a:r>
            <a:r>
              <a:rPr lang="en-AU" dirty="0" smtClean="0">
                <a:latin typeface="Arial" panose="020B0604020202020204" pitchFamily="34" charset="0"/>
                <a:cs typeface="Arial" panose="020B0604020202020204" pitchFamily="34" charset="0"/>
              </a:rPr>
              <a:t> to describe them, such as line- curving, jiggered, rough, light, thick, thin, bold, flowing etc.</a:t>
            </a:r>
          </a:p>
          <a:p>
            <a:r>
              <a:rPr lang="en-AU" dirty="0" smtClean="0">
                <a:latin typeface="Arial" panose="020B0604020202020204" pitchFamily="34" charset="0"/>
                <a:cs typeface="Arial" panose="020B0604020202020204" pitchFamily="34" charset="0"/>
              </a:rPr>
              <a:t>But some elements like colour, space and tone have </a:t>
            </a:r>
            <a:r>
              <a:rPr lang="en-AU" b="1" dirty="0" smtClean="0">
                <a:latin typeface="Arial" panose="020B0604020202020204" pitchFamily="34" charset="0"/>
                <a:cs typeface="Arial" panose="020B0604020202020204" pitchFamily="34" charset="0"/>
              </a:rPr>
              <a:t>specific art language to classify them </a:t>
            </a:r>
            <a:r>
              <a:rPr lang="en-AU" dirty="0" smtClean="0">
                <a:latin typeface="Arial" panose="020B0604020202020204" pitchFamily="34" charset="0"/>
                <a:cs typeface="Arial" panose="020B0604020202020204" pitchFamily="34" charset="0"/>
              </a:rPr>
              <a:t>that will get you better marks</a:t>
            </a:r>
          </a:p>
          <a:p>
            <a:r>
              <a:rPr lang="en-AU" b="1" dirty="0" smtClean="0">
                <a:latin typeface="Arial" panose="020B0604020202020204" pitchFamily="34" charset="0"/>
                <a:cs typeface="Arial" panose="020B0604020202020204" pitchFamily="34" charset="0"/>
              </a:rPr>
              <a:t>COLOUR</a:t>
            </a:r>
            <a:r>
              <a:rPr lang="en-AU" dirty="0" smtClean="0">
                <a:latin typeface="Arial" panose="020B0604020202020204" pitchFamily="34" charset="0"/>
                <a:cs typeface="Arial" panose="020B0604020202020204" pitchFamily="34" charset="0"/>
              </a:rPr>
              <a:t>: primary, secondary, tertiary, complementary, analogous, warm, cool, monochrome</a:t>
            </a:r>
          </a:p>
          <a:p>
            <a:r>
              <a:rPr lang="en-AU" b="1" dirty="0" smtClean="0">
                <a:latin typeface="Arial" panose="020B0604020202020204" pitchFamily="34" charset="0"/>
                <a:cs typeface="Arial" panose="020B0604020202020204" pitchFamily="34" charset="0"/>
              </a:rPr>
              <a:t>SPACE</a:t>
            </a:r>
            <a:r>
              <a:rPr lang="en-AU" dirty="0" smtClean="0">
                <a:latin typeface="Arial" panose="020B0604020202020204" pitchFamily="34" charset="0"/>
                <a:cs typeface="Arial" panose="020B0604020202020204" pitchFamily="34" charset="0"/>
              </a:rPr>
              <a:t>: foreground, middle ground, background, negative space, positive space</a:t>
            </a:r>
          </a:p>
          <a:p>
            <a:r>
              <a:rPr lang="en-AU" b="1" dirty="0" smtClean="0">
                <a:latin typeface="Arial" panose="020B0604020202020204" pitchFamily="34" charset="0"/>
                <a:cs typeface="Arial" panose="020B0604020202020204" pitchFamily="34" charset="0"/>
              </a:rPr>
              <a:t>TONE</a:t>
            </a:r>
            <a:r>
              <a:rPr lang="en-AU" dirty="0" smtClean="0">
                <a:latin typeface="Arial" panose="020B0604020202020204" pitchFamily="34" charset="0"/>
                <a:cs typeface="Arial" panose="020B0604020202020204" pitchFamily="34" charset="0"/>
              </a:rPr>
              <a:t>: high key, low key, chiaroscuro ------&gt;</a:t>
            </a:r>
            <a:endParaRPr lang="en-AU" dirty="0">
              <a:latin typeface="Arial" panose="020B0604020202020204" pitchFamily="34" charset="0"/>
              <a:cs typeface="Arial" panose="020B0604020202020204" pitchFamily="34" charset="0"/>
            </a:endParaRPr>
          </a:p>
        </p:txBody>
      </p:sp>
      <p:pic>
        <p:nvPicPr>
          <p:cNvPr id="1026" name="Picture 2" descr="Chiaroscuro – HiSoUR – Hi So You 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6743" y="4393625"/>
            <a:ext cx="3150083" cy="2135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56826" y="4350464"/>
            <a:ext cx="3827418" cy="1292662"/>
          </a:xfrm>
          <a:prstGeom prst="rect">
            <a:avLst/>
          </a:prstGeom>
          <a:solidFill>
            <a:schemeClr val="bg1"/>
          </a:solidFill>
        </p:spPr>
        <p:txBody>
          <a:bodyPr wrap="square">
            <a:spAutoFit/>
          </a:bodyPr>
          <a:lstStyle/>
          <a:p>
            <a:r>
              <a:rPr lang="en-AU" sz="1200" dirty="0">
                <a:latin typeface="Arial" panose="020B0604020202020204" pitchFamily="34" charset="0"/>
                <a:cs typeface="Arial" panose="020B0604020202020204" pitchFamily="34" charset="0"/>
              </a:rPr>
              <a:t>Chiaroscuro, in art, is the use of strong contrasts between light and dark, usually bold contrasts affecting a whole composition.  It is also a technical term used by artists and art historians for the use of contrasts of light to achieve a sense of volume in modelling three-dimensional objects and figures</a:t>
            </a:r>
            <a:r>
              <a:rPr lang="en-AU" dirty="0"/>
              <a:t>.</a:t>
            </a:r>
          </a:p>
        </p:txBody>
      </p:sp>
    </p:spTree>
    <p:extLst>
      <p:ext uri="{BB962C8B-B14F-4D97-AF65-F5344CB8AC3E}">
        <p14:creationId xmlns:p14="http://schemas.microsoft.com/office/powerpoint/2010/main" val="77821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 Principles</a:t>
            </a:r>
            <a:endParaRPr lang="en-AU" dirty="0"/>
          </a:p>
        </p:txBody>
      </p:sp>
      <p:sp>
        <p:nvSpPr>
          <p:cNvPr id="3" name="Content Placeholder 2"/>
          <p:cNvSpPr>
            <a:spLocks noGrp="1"/>
          </p:cNvSpPr>
          <p:nvPr>
            <p:ph idx="1"/>
          </p:nvPr>
        </p:nvSpPr>
        <p:spPr>
          <a:xfrm>
            <a:off x="520579" y="1410790"/>
            <a:ext cx="8596668" cy="4400384"/>
          </a:xfrm>
        </p:spPr>
        <p:txBody>
          <a:bodyPr/>
          <a:lstStyle/>
          <a:p>
            <a:r>
              <a:rPr lang="en-AU" dirty="0" smtClean="0">
                <a:latin typeface="Arial" panose="020B0604020202020204" pitchFamily="34" charset="0"/>
                <a:cs typeface="Arial" panose="020B0604020202020204" pitchFamily="34" charset="0"/>
              </a:rPr>
              <a:t>Art principles are created by how you </a:t>
            </a:r>
            <a:r>
              <a:rPr lang="en-AU" b="1" dirty="0" smtClean="0">
                <a:latin typeface="Arial" panose="020B0604020202020204" pitchFamily="34" charset="0"/>
                <a:cs typeface="Arial" panose="020B0604020202020204" pitchFamily="34" charset="0"/>
              </a:rPr>
              <a:t>arrange</a:t>
            </a:r>
            <a:r>
              <a:rPr lang="en-AU" dirty="0" smtClean="0">
                <a:latin typeface="Arial" panose="020B0604020202020204" pitchFamily="34" charset="0"/>
                <a:cs typeface="Arial" panose="020B0604020202020204" pitchFamily="34" charset="0"/>
              </a:rPr>
              <a:t> the art elements</a:t>
            </a:r>
          </a:p>
          <a:p>
            <a:endParaRPr lang="en-AU" b="1" dirty="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Contrast</a:t>
            </a:r>
            <a:r>
              <a:rPr lang="en-AU" dirty="0" smtClean="0">
                <a:latin typeface="Arial" panose="020B0604020202020204" pitchFamily="34" charset="0"/>
                <a:cs typeface="Arial" panose="020B0604020202020204" pitchFamily="34" charset="0"/>
              </a:rPr>
              <a:t> is created by using </a:t>
            </a:r>
            <a:r>
              <a:rPr lang="en-AU" b="1" dirty="0" smtClean="0">
                <a:latin typeface="Arial" panose="020B0604020202020204" pitchFamily="34" charset="0"/>
                <a:cs typeface="Arial" panose="020B0604020202020204" pitchFamily="34" charset="0"/>
              </a:rPr>
              <a:t>opposites</a:t>
            </a:r>
            <a:r>
              <a:rPr lang="en-AU" dirty="0" smtClean="0">
                <a:latin typeface="Arial" panose="020B0604020202020204" pitchFamily="34" charset="0"/>
                <a:cs typeface="Arial" panose="020B0604020202020204" pitchFamily="34" charset="0"/>
              </a:rPr>
              <a:t>: complementary colours, dark and light tones, sharp and soft lines, curves and angles, large and small shapes</a:t>
            </a:r>
          </a:p>
          <a:p>
            <a:r>
              <a:rPr lang="en-AU" b="1" dirty="0" smtClean="0">
                <a:latin typeface="Arial" panose="020B0604020202020204" pitchFamily="34" charset="0"/>
                <a:cs typeface="Arial" panose="020B0604020202020204" pitchFamily="34" charset="0"/>
              </a:rPr>
              <a:t>Contrast</a:t>
            </a:r>
            <a:r>
              <a:rPr lang="en-AU" dirty="0" smtClean="0">
                <a:latin typeface="Arial" panose="020B0604020202020204" pitchFamily="34" charset="0"/>
                <a:cs typeface="Arial" panose="020B0604020202020204" pitchFamily="34" charset="0"/>
              </a:rPr>
              <a:t> has the effect of making things </a:t>
            </a:r>
            <a:r>
              <a:rPr lang="en-AU" b="1" dirty="0" smtClean="0">
                <a:latin typeface="Arial" panose="020B0604020202020204" pitchFamily="34" charset="0"/>
                <a:cs typeface="Arial" panose="020B0604020202020204" pitchFamily="34" charset="0"/>
              </a:rPr>
              <a:t>stand out </a:t>
            </a:r>
            <a:r>
              <a:rPr lang="en-AU" dirty="0" smtClean="0">
                <a:latin typeface="Arial" panose="020B0604020202020204" pitchFamily="34" charset="0"/>
                <a:cs typeface="Arial" panose="020B0604020202020204" pitchFamily="34" charset="0"/>
              </a:rPr>
              <a:t>(use contrast instead of “pop”). When things stand out, they draw your eyes. When your eyes are drawn to something, we call it a </a:t>
            </a:r>
            <a:r>
              <a:rPr lang="en-AU" b="1" dirty="0" smtClean="0">
                <a:latin typeface="Arial" panose="020B0604020202020204" pitchFamily="34" charset="0"/>
                <a:cs typeface="Arial" panose="020B0604020202020204" pitchFamily="34" charset="0"/>
              </a:rPr>
              <a:t>focal point.</a:t>
            </a:r>
          </a:p>
          <a:p>
            <a:endParaRPr lang="en-AU" b="1" dirty="0" smtClean="0">
              <a:latin typeface="Arial" panose="020B0604020202020204" pitchFamily="34" charset="0"/>
              <a:cs typeface="Arial" panose="020B0604020202020204" pitchFamily="34" charset="0"/>
            </a:endParaRP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Harmony</a:t>
            </a:r>
            <a:r>
              <a:rPr lang="en-AU" dirty="0" smtClean="0">
                <a:latin typeface="Arial" panose="020B0604020202020204" pitchFamily="34" charset="0"/>
                <a:cs typeface="Arial" panose="020B0604020202020204" pitchFamily="34" charset="0"/>
              </a:rPr>
              <a:t> is created when an artwork looks peaceful and nice. To create harmony, artists use colours that look nice together, analogous colours, or all warm r all cool, or all of a similar tone</a:t>
            </a:r>
          </a:p>
        </p:txBody>
      </p:sp>
      <p:pic>
        <p:nvPicPr>
          <p:cNvPr id="2050" name="Picture 2" descr="Harmony in Art - What It Is Plus Master Painting Examp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002" y="4506685"/>
            <a:ext cx="2257517" cy="2193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trast, Landscape Painting Original Art Impressionistic Original Oil on  Canvas by Ivailo Nikolov | Landscape paintings, Painting, Original oil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2" y="2023839"/>
            <a:ext cx="2561499" cy="182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70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 Principles</a:t>
            </a:r>
            <a:endParaRPr lang="en-AU" dirty="0"/>
          </a:p>
        </p:txBody>
      </p:sp>
      <p:sp>
        <p:nvSpPr>
          <p:cNvPr id="3" name="Content Placeholder 2"/>
          <p:cNvSpPr>
            <a:spLocks noGrp="1"/>
          </p:cNvSpPr>
          <p:nvPr>
            <p:ph idx="1"/>
          </p:nvPr>
        </p:nvSpPr>
        <p:spPr>
          <a:xfrm>
            <a:off x="677334" y="2160589"/>
            <a:ext cx="7395512" cy="4345711"/>
          </a:xfrm>
        </p:spPr>
        <p:txBody>
          <a:bodyPr/>
          <a:lstStyle/>
          <a:p>
            <a:r>
              <a:rPr lang="en-AU" b="1" dirty="0" smtClean="0">
                <a:latin typeface="Arial" panose="020B0604020202020204" pitchFamily="34" charset="0"/>
                <a:cs typeface="Arial" panose="020B0604020202020204" pitchFamily="34" charset="0"/>
              </a:rPr>
              <a:t>Unity</a:t>
            </a:r>
            <a:r>
              <a:rPr lang="en-AU" dirty="0" smtClean="0">
                <a:latin typeface="Arial" panose="020B0604020202020204" pitchFamily="34" charset="0"/>
                <a:cs typeface="Arial" panose="020B0604020202020204" pitchFamily="34" charset="0"/>
              </a:rPr>
              <a:t> is created when things </a:t>
            </a:r>
            <a:r>
              <a:rPr lang="en-AU" b="1" dirty="0" smtClean="0">
                <a:latin typeface="Arial" panose="020B0604020202020204" pitchFamily="34" charset="0"/>
                <a:cs typeface="Arial" panose="020B0604020202020204" pitchFamily="34" charset="0"/>
              </a:rPr>
              <a:t>work well together</a:t>
            </a:r>
            <a:r>
              <a:rPr lang="en-AU" dirty="0" smtClean="0">
                <a:latin typeface="Arial" panose="020B0604020202020204" pitchFamily="34" charset="0"/>
                <a:cs typeface="Arial" panose="020B0604020202020204" pitchFamily="34" charset="0"/>
              </a:rPr>
              <a:t>, the artwork looks like everything belongs</a:t>
            </a:r>
          </a:p>
          <a:p>
            <a:r>
              <a:rPr lang="en-AU" dirty="0" smtClean="0">
                <a:latin typeface="Arial" panose="020B0604020202020204" pitchFamily="34" charset="0"/>
                <a:cs typeface="Arial" panose="020B0604020202020204" pitchFamily="34" charset="0"/>
              </a:rPr>
              <a:t>To create unity artists </a:t>
            </a:r>
            <a:r>
              <a:rPr lang="en-AU" b="1" dirty="0" smtClean="0">
                <a:latin typeface="Arial" panose="020B0604020202020204" pitchFamily="34" charset="0"/>
                <a:cs typeface="Arial" panose="020B0604020202020204" pitchFamily="34" charset="0"/>
              </a:rPr>
              <a:t>repeat</a:t>
            </a:r>
            <a:r>
              <a:rPr lang="en-AU" dirty="0" smtClean="0">
                <a:latin typeface="Arial" panose="020B0604020202020204" pitchFamily="34" charset="0"/>
                <a:cs typeface="Arial" panose="020B0604020202020204" pitchFamily="34" charset="0"/>
              </a:rPr>
              <a:t> certain aspects- such as repeated curves, repeated lines, repeated colours</a:t>
            </a:r>
          </a:p>
          <a:p>
            <a:endParaRPr lang="en-AU" dirty="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Variety</a:t>
            </a:r>
            <a:r>
              <a:rPr lang="en-AU" dirty="0" smtClean="0">
                <a:latin typeface="Arial" panose="020B0604020202020204" pitchFamily="34" charset="0"/>
                <a:cs typeface="Arial" panose="020B0604020202020204" pitchFamily="34" charset="0"/>
              </a:rPr>
              <a:t> is when artists use different or contrasting art elements.</a:t>
            </a:r>
          </a:p>
          <a:p>
            <a:r>
              <a:rPr lang="en-AU" dirty="0" smtClean="0">
                <a:latin typeface="Arial" panose="020B0604020202020204" pitchFamily="34" charset="0"/>
                <a:cs typeface="Arial" panose="020B0604020202020204" pitchFamily="34" charset="0"/>
              </a:rPr>
              <a:t>Variety keeps and artwork </a:t>
            </a:r>
            <a:r>
              <a:rPr lang="en-AU" b="1" dirty="0" smtClean="0">
                <a:latin typeface="Arial" panose="020B0604020202020204" pitchFamily="34" charset="0"/>
                <a:cs typeface="Arial" panose="020B0604020202020204" pitchFamily="34" charset="0"/>
              </a:rPr>
              <a:t>interesting</a:t>
            </a:r>
            <a:r>
              <a:rPr lang="en-AU" dirty="0" smtClean="0">
                <a:latin typeface="Arial" panose="020B0604020202020204" pitchFamily="34" charset="0"/>
                <a:cs typeface="Arial" panose="020B0604020202020204" pitchFamily="34" charset="0"/>
              </a:rPr>
              <a:t> and can draw your attention to a </a:t>
            </a:r>
            <a:r>
              <a:rPr lang="en-AU" b="1" dirty="0" smtClean="0">
                <a:latin typeface="Arial" panose="020B0604020202020204" pitchFamily="34" charset="0"/>
                <a:cs typeface="Arial" panose="020B0604020202020204" pitchFamily="34" charset="0"/>
              </a:rPr>
              <a:t>focal point.</a:t>
            </a:r>
            <a:endParaRPr lang="en-AU" b="1" dirty="0">
              <a:latin typeface="Arial" panose="020B0604020202020204" pitchFamily="34" charset="0"/>
              <a:cs typeface="Arial" panose="020B0604020202020204" pitchFamily="34" charset="0"/>
            </a:endParaRPr>
          </a:p>
        </p:txBody>
      </p:sp>
      <p:pic>
        <p:nvPicPr>
          <p:cNvPr id="3076" name="Picture 4" descr="Unity Art Print by joydesigns | Society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2376" y="1270000"/>
            <a:ext cx="2412092" cy="24120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andinsky and Variety - Weiner Elemen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244" y="4117004"/>
            <a:ext cx="3009687" cy="225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 Principles</a:t>
            </a:r>
            <a:endParaRPr lang="en-AU" dirty="0"/>
          </a:p>
        </p:txBody>
      </p:sp>
      <p:sp>
        <p:nvSpPr>
          <p:cNvPr id="3" name="Content Placeholder 2"/>
          <p:cNvSpPr>
            <a:spLocks noGrp="1"/>
          </p:cNvSpPr>
          <p:nvPr>
            <p:ph idx="1"/>
          </p:nvPr>
        </p:nvSpPr>
        <p:spPr>
          <a:xfrm>
            <a:off x="307975" y="1729515"/>
            <a:ext cx="7229294" cy="4697411"/>
          </a:xfrm>
        </p:spPr>
        <p:txBody>
          <a:bodyPr/>
          <a:lstStyle/>
          <a:p>
            <a:r>
              <a:rPr lang="en-AU" b="1" dirty="0" smtClean="0">
                <a:latin typeface="Arial" panose="020B0604020202020204" pitchFamily="34" charset="0"/>
                <a:cs typeface="Arial" panose="020B0604020202020204" pitchFamily="34" charset="0"/>
              </a:rPr>
              <a:t>Movement</a:t>
            </a:r>
            <a:r>
              <a:rPr lang="en-AU" dirty="0" smtClean="0">
                <a:latin typeface="Arial" panose="020B0604020202020204" pitchFamily="34" charset="0"/>
                <a:cs typeface="Arial" panose="020B0604020202020204" pitchFamily="34" charset="0"/>
              </a:rPr>
              <a:t> is created when your eyes go on a journey around the artwork. Movement will give an artwork a </a:t>
            </a:r>
            <a:r>
              <a:rPr lang="en-AU" b="1" dirty="0" smtClean="0">
                <a:latin typeface="Arial" panose="020B0604020202020204" pitchFamily="34" charset="0"/>
                <a:cs typeface="Arial" panose="020B0604020202020204" pitchFamily="34" charset="0"/>
              </a:rPr>
              <a:t>sense of energy</a:t>
            </a:r>
            <a:r>
              <a:rPr lang="en-AU" dirty="0" smtClean="0">
                <a:latin typeface="Arial" panose="020B0604020202020204" pitchFamily="34" charset="0"/>
                <a:cs typeface="Arial" panose="020B0604020202020204" pitchFamily="34" charset="0"/>
              </a:rPr>
              <a:t>.</a:t>
            </a:r>
          </a:p>
          <a:p>
            <a:pPr marL="0" indent="0">
              <a:buNone/>
            </a:pPr>
            <a:endParaRPr lang="en-AU"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Movement</a:t>
            </a:r>
            <a:r>
              <a:rPr lang="en-AU" dirty="0" smtClean="0">
                <a:latin typeface="Arial" panose="020B0604020202020204" pitchFamily="34" charset="0"/>
                <a:cs typeface="Arial" panose="020B0604020202020204" pitchFamily="34" charset="0"/>
              </a:rPr>
              <a:t> is created by </a:t>
            </a:r>
            <a:r>
              <a:rPr lang="en-AU" b="1" dirty="0" smtClean="0">
                <a:latin typeface="Arial" panose="020B0604020202020204" pitchFamily="34" charset="0"/>
                <a:cs typeface="Arial" panose="020B0604020202020204" pitchFamily="34" charset="0"/>
              </a:rPr>
              <a:t>diagonal lines </a:t>
            </a:r>
            <a:r>
              <a:rPr lang="en-AU" dirty="0" smtClean="0">
                <a:latin typeface="Arial" panose="020B0604020202020204" pitchFamily="34" charset="0"/>
                <a:cs typeface="Arial" panose="020B0604020202020204" pitchFamily="34" charset="0"/>
              </a:rPr>
              <a:t>or </a:t>
            </a:r>
            <a:r>
              <a:rPr lang="en-AU" b="1" dirty="0" smtClean="0">
                <a:latin typeface="Arial" panose="020B0604020202020204" pitchFamily="34" charset="0"/>
                <a:cs typeface="Arial" panose="020B0604020202020204" pitchFamily="34" charset="0"/>
              </a:rPr>
              <a:t>curving lines </a:t>
            </a:r>
            <a:r>
              <a:rPr lang="en-AU" dirty="0" smtClean="0">
                <a:latin typeface="Arial" panose="020B0604020202020204" pitchFamily="34" charset="0"/>
                <a:cs typeface="Arial" panose="020B0604020202020204" pitchFamily="34" charset="0"/>
              </a:rPr>
              <a:t>that lead your eyes.</a:t>
            </a:r>
          </a:p>
          <a:p>
            <a:endParaRPr lang="en-AU" dirty="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a:p>
            <a:pPr marL="0" indent="0">
              <a:buNone/>
            </a:pP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In contrast, stillness is created by using horizontal lines, vertical lines and by symmetry..</a:t>
            </a:r>
            <a:endParaRPr lang="en-AU" dirty="0">
              <a:latin typeface="Arial" panose="020B0604020202020204" pitchFamily="34" charset="0"/>
              <a:cs typeface="Arial" panose="020B0604020202020204" pitchFamily="34" charset="0"/>
            </a:endParaRPr>
          </a:p>
        </p:txBody>
      </p:sp>
      <p:sp>
        <p:nvSpPr>
          <p:cNvPr id="4" name="AutoShape 2" descr="1.07 Visual Arts: Movement and Rhyth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00" name="Picture 4" descr="1.07 Visual Arts: Movement and Rhy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05" y="650874"/>
            <a:ext cx="3970911" cy="266845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till Life with Coconuts and Melons by Frida Kah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905" y="3828143"/>
            <a:ext cx="38100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51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 Principles</a:t>
            </a:r>
            <a:endParaRPr lang="en-AU" dirty="0"/>
          </a:p>
        </p:txBody>
      </p:sp>
      <p:sp>
        <p:nvSpPr>
          <p:cNvPr id="3" name="Content Placeholder 2"/>
          <p:cNvSpPr>
            <a:spLocks noGrp="1"/>
          </p:cNvSpPr>
          <p:nvPr>
            <p:ph idx="1"/>
          </p:nvPr>
        </p:nvSpPr>
        <p:spPr>
          <a:xfrm>
            <a:off x="311083" y="1449343"/>
            <a:ext cx="7643706" cy="4958668"/>
          </a:xfrm>
        </p:spPr>
        <p:txBody>
          <a:bodyPr>
            <a:normAutofit lnSpcReduction="10000"/>
          </a:bodyPr>
          <a:lstStyle/>
          <a:p>
            <a:r>
              <a:rPr lang="en-AU" b="1" dirty="0" smtClean="0">
                <a:latin typeface="Arial" panose="020B0604020202020204" pitchFamily="34" charset="0"/>
                <a:cs typeface="Arial" panose="020B0604020202020204" pitchFamily="34" charset="0"/>
              </a:rPr>
              <a:t>Balance</a:t>
            </a:r>
            <a:r>
              <a:rPr lang="en-AU" dirty="0" smtClean="0">
                <a:latin typeface="Arial" panose="020B0604020202020204" pitchFamily="34" charset="0"/>
                <a:cs typeface="Arial" panose="020B0604020202020204" pitchFamily="34" charset="0"/>
              </a:rPr>
              <a:t> is when art artwork looks balanced. It is created by the composition of the objects and art elements in the image.</a:t>
            </a:r>
          </a:p>
          <a:p>
            <a:r>
              <a:rPr lang="en-AU" b="1" dirty="0" smtClean="0">
                <a:latin typeface="Arial" panose="020B0604020202020204" pitchFamily="34" charset="0"/>
                <a:cs typeface="Arial" panose="020B0604020202020204" pitchFamily="34" charset="0"/>
              </a:rPr>
              <a:t>Symmetry</a:t>
            </a:r>
            <a:r>
              <a:rPr lang="en-AU" dirty="0" smtClean="0">
                <a:latin typeface="Arial" panose="020B0604020202020204" pitchFamily="34" charset="0"/>
                <a:cs typeface="Arial" panose="020B0604020202020204" pitchFamily="34" charset="0"/>
              </a:rPr>
              <a:t> is like a mirror image. Symmetry makes an artwork feel very static, stable, calm, oppressive.</a:t>
            </a:r>
          </a:p>
          <a:p>
            <a:endParaRPr lang="en-AU" dirty="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Asymmetry</a:t>
            </a:r>
            <a:r>
              <a:rPr lang="en-AU" dirty="0" smtClean="0">
                <a:latin typeface="Arial" panose="020B0604020202020204" pitchFamily="34" charset="0"/>
                <a:cs typeface="Arial" panose="020B0604020202020204" pitchFamily="34" charset="0"/>
              </a:rPr>
              <a:t> is when the objects and art elements aren’t arranged as a mirror image but the artworks still looks balances. Think of an adult on the end of a sea saw and two little children on the other end.</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You have to look at the artwork to see what’s creating the balance- is it the arrangements of shapes or colours or lines that balance it our? Is something small and bright balanced by something large but dark?</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Asymmetry also creates movement, so it makes an artwork look dynamic, energetic, rhythmic, flowing and bouncy.</a:t>
            </a:r>
            <a:endParaRPr lang="en-AU" dirty="0">
              <a:latin typeface="Arial" panose="020B0604020202020204" pitchFamily="34" charset="0"/>
              <a:cs typeface="Arial" panose="020B0604020202020204" pitchFamily="34" charset="0"/>
            </a:endParaRPr>
          </a:p>
        </p:txBody>
      </p:sp>
      <p:pic>
        <p:nvPicPr>
          <p:cNvPr id="5122" name="Picture 2" descr="Self-Portrait with Thorn Necklace and Hummingbird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587" y="62411"/>
            <a:ext cx="2323220" cy="30193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lf Portrait with Monkey, 1940 by Frida Kah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0587" y="3667306"/>
            <a:ext cx="2490751" cy="3190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90641" y="6427113"/>
            <a:ext cx="2824606" cy="430887"/>
          </a:xfrm>
          <a:prstGeom prst="rect">
            <a:avLst/>
          </a:prstGeom>
          <a:solidFill>
            <a:schemeClr val="bg1"/>
          </a:solidFill>
        </p:spPr>
        <p:txBody>
          <a:bodyPr wrap="square">
            <a:spAutoFit/>
          </a:bodyPr>
          <a:lstStyle/>
          <a:p>
            <a:pPr algn="ctr"/>
            <a:r>
              <a:rPr lang="en-AU" sz="1100" b="1" dirty="0">
                <a:latin typeface="Arial" panose="020B0604020202020204" pitchFamily="34" charset="0"/>
                <a:cs typeface="Arial" panose="020B0604020202020204" pitchFamily="34" charset="0"/>
              </a:rPr>
              <a:t>Self Portrait with Monkey, 1940 by Frida Kahlo</a:t>
            </a:r>
            <a:endParaRPr lang="en-AU" sz="1100" b="1" i="0" u="none" strike="noStrike" dirty="0">
              <a:effectLst/>
              <a:latin typeface="Arial" panose="020B0604020202020204" pitchFamily="34" charset="0"/>
              <a:cs typeface="Arial" panose="020B0604020202020204" pitchFamily="34" charset="0"/>
            </a:endParaRPr>
          </a:p>
        </p:txBody>
      </p:sp>
      <p:sp>
        <p:nvSpPr>
          <p:cNvPr id="5" name="Rectangle 4"/>
          <p:cNvSpPr/>
          <p:nvPr/>
        </p:nvSpPr>
        <p:spPr>
          <a:xfrm>
            <a:off x="6192917" y="62411"/>
            <a:ext cx="2630351" cy="430887"/>
          </a:xfrm>
          <a:prstGeom prst="rect">
            <a:avLst/>
          </a:prstGeom>
          <a:solidFill>
            <a:schemeClr val="bg1"/>
          </a:solidFill>
        </p:spPr>
        <p:txBody>
          <a:bodyPr wrap="square">
            <a:spAutoFit/>
          </a:bodyPr>
          <a:lstStyle/>
          <a:p>
            <a:r>
              <a:rPr lang="en-AU" sz="1100" b="1" dirty="0">
                <a:solidFill>
                  <a:srgbClr val="000000"/>
                </a:solidFill>
                <a:latin typeface="Arial" panose="020B0604020202020204" pitchFamily="34" charset="0"/>
              </a:rPr>
              <a:t>Self-Portrait with Thorn Necklace and </a:t>
            </a:r>
            <a:r>
              <a:rPr lang="en-AU" sz="1100" b="1" dirty="0" smtClean="0">
                <a:solidFill>
                  <a:srgbClr val="000000"/>
                </a:solidFill>
                <a:latin typeface="Arial" panose="020B0604020202020204" pitchFamily="34" charset="0"/>
              </a:rPr>
              <a:t>Hummingbird, 1940- Frida Kahlo</a:t>
            </a:r>
            <a:endParaRPr lang="en-AU" sz="1100" dirty="0"/>
          </a:p>
        </p:txBody>
      </p:sp>
      <p:sp>
        <p:nvSpPr>
          <p:cNvPr id="6" name="TextBox 5"/>
          <p:cNvSpPr txBox="1"/>
          <p:nvPr/>
        </p:nvSpPr>
        <p:spPr>
          <a:xfrm>
            <a:off x="7954788" y="3081759"/>
            <a:ext cx="4134193" cy="646331"/>
          </a:xfrm>
          <a:prstGeom prst="rect">
            <a:avLst/>
          </a:prstGeom>
          <a:solidFill>
            <a:schemeClr val="bg1"/>
          </a:solidFill>
        </p:spPr>
        <p:txBody>
          <a:bodyPr wrap="square" rtlCol="0">
            <a:spAutoFit/>
          </a:bodyPr>
          <a:lstStyle/>
          <a:p>
            <a:r>
              <a:rPr lang="en-AU" dirty="0" smtClean="0"/>
              <a:t>Which portrait by Frida artwork best shows- Symmetry vs Asymmetry?</a:t>
            </a:r>
            <a:endParaRPr lang="en-AU" dirty="0"/>
          </a:p>
        </p:txBody>
      </p:sp>
    </p:spTree>
    <p:extLst>
      <p:ext uri="{BB962C8B-B14F-4D97-AF65-F5344CB8AC3E}">
        <p14:creationId xmlns:p14="http://schemas.microsoft.com/office/powerpoint/2010/main" val="2737677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5848</TotalTime>
  <Words>1678</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Google Sans</vt:lpstr>
      <vt:lpstr>Trebuchet MS</vt:lpstr>
      <vt:lpstr>Wingdings 3</vt:lpstr>
      <vt:lpstr>Facet</vt:lpstr>
      <vt:lpstr>Aesthetic Qualities</vt:lpstr>
      <vt:lpstr>The Ingredients for Writing about Aesthetic Qualities</vt:lpstr>
      <vt:lpstr>AESTHETIC QUALITIES</vt:lpstr>
      <vt:lpstr>List of MOODS/ FEELINGS of an artwork</vt:lpstr>
      <vt:lpstr>Art Elements</vt:lpstr>
      <vt:lpstr>Art Principles</vt:lpstr>
      <vt:lpstr>Art Principles</vt:lpstr>
      <vt:lpstr>Art Principles</vt:lpstr>
      <vt:lpstr>Art Principles</vt:lpstr>
      <vt:lpstr>How to write about aesthetic qualities</vt:lpstr>
      <vt:lpstr>More advanced discussion:</vt:lpstr>
      <vt:lpstr>A typical question for discussion: Discuss how two art elements have been used to create aesthetic qualities in the artwork</vt:lpstr>
      <vt:lpstr>Discuss how two art elements have been used to create aesthetic qualities in the artwork – Paragraph Format</vt:lpstr>
      <vt:lpstr>High scoring response from a past exam Choose one artwork from the detached insert and explain how art elements have been used to achieve aesthetic qualities….</vt:lpstr>
      <vt:lpstr>Lets try one together…</vt:lpstr>
      <vt:lpstr>Paragraph format…</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Gaudi</dc:title>
  <dc:creator>Khoury, Claudia C</dc:creator>
  <cp:lastModifiedBy>Khoury, Claudia C</cp:lastModifiedBy>
  <cp:revision>25</cp:revision>
  <dcterms:created xsi:type="dcterms:W3CDTF">2021-04-23T02:09:22Z</dcterms:created>
  <dcterms:modified xsi:type="dcterms:W3CDTF">2021-05-31T00:30:47Z</dcterms:modified>
</cp:coreProperties>
</file>